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15119350" cy="10691813"/>
  <p:notesSz cx="6858000" cy="9144000"/>
  <p:embeddedFontLst>
    <p:embeddedFont>
      <p:font typeface="Outfit" pitchFamily="2" charset="0"/>
      <p:regular r:id="rId9"/>
      <p:bold r:id="rId10"/>
    </p:embeddedFont>
    <p:embeddedFont>
      <p:font typeface="Outfit Medium" pitchFamily="2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78">
          <p15:clr>
            <a:srgbClr val="747775"/>
          </p15:clr>
        </p15:guide>
        <p15:guide id="2" pos="4762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jSn2Wkjsi4gVadhyIyYdxeNsYs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40E6A3F-E91D-4D00-A40C-BEE640D1A5B0}">
  <a:tblStyle styleId="{540E6A3F-E91D-4D00-A40C-BEE640D1A5B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3"/>
  </p:normalViewPr>
  <p:slideViewPr>
    <p:cSldViewPr snapToGrid="0">
      <p:cViewPr varScale="1">
        <p:scale>
          <a:sx n="74" d="100"/>
          <a:sy n="74" d="100"/>
        </p:scale>
        <p:origin x="1360" y="200"/>
      </p:cViewPr>
      <p:guideLst>
        <p:guide orient="horz" pos="137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724" y="685800"/>
            <a:ext cx="4849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724" y="685800"/>
            <a:ext cx="4849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724" y="685800"/>
            <a:ext cx="4849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ctrTitle"/>
          </p:nvPr>
        </p:nvSpPr>
        <p:spPr>
          <a:xfrm>
            <a:off x="515423" y="1547778"/>
            <a:ext cx="14089200" cy="42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49"/>
              <a:buNone/>
              <a:defRPr sz="914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49"/>
              <a:buNone/>
              <a:defRPr sz="914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49"/>
              <a:buNone/>
              <a:defRPr sz="914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49"/>
              <a:buNone/>
              <a:defRPr sz="914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49"/>
              <a:buNone/>
              <a:defRPr sz="914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49"/>
              <a:buNone/>
              <a:defRPr sz="914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49"/>
              <a:buNone/>
              <a:defRPr sz="914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49"/>
              <a:buNone/>
              <a:defRPr sz="914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49"/>
              <a:buNone/>
              <a:defRPr sz="9149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subTitle" idx="1"/>
          </p:nvPr>
        </p:nvSpPr>
        <p:spPr>
          <a:xfrm>
            <a:off x="515409" y="5891409"/>
            <a:ext cx="14089200" cy="1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515409" y="4471058"/>
            <a:ext cx="14089200" cy="17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34"/>
              <a:buNone/>
              <a:defRPr sz="633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34"/>
              <a:buNone/>
              <a:defRPr sz="633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34"/>
              <a:buNone/>
              <a:defRPr sz="633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34"/>
              <a:buNone/>
              <a:defRPr sz="633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34"/>
              <a:buNone/>
              <a:defRPr sz="633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34"/>
              <a:buNone/>
              <a:defRPr sz="633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34"/>
              <a:buNone/>
              <a:defRPr sz="633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34"/>
              <a:buNone/>
              <a:defRPr sz="633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334"/>
              <a:buNone/>
              <a:defRPr sz="6334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92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marL="457200" lvl="0" indent="-42970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67"/>
              <a:buChar char="●"/>
              <a:defRPr sz="3167"/>
            </a:lvl1pPr>
            <a:lvl2pPr marL="914400" lvl="1" indent="-38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○"/>
              <a:defRPr sz="2463"/>
            </a:lvl2pPr>
            <a:lvl3pPr marL="1371600" lvl="2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■"/>
              <a:defRPr sz="2463"/>
            </a:lvl3pPr>
            <a:lvl4pPr marL="1828800" lvl="3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●"/>
              <a:defRPr sz="2463"/>
            </a:lvl4pPr>
            <a:lvl5pPr marL="2286000" lvl="4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○"/>
              <a:defRPr sz="2463"/>
            </a:lvl5pPr>
            <a:lvl6pPr marL="2743200" lvl="5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■"/>
              <a:defRPr sz="2463"/>
            </a:lvl6pPr>
            <a:lvl7pPr marL="3200400" lvl="6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●"/>
              <a:defRPr sz="2463"/>
            </a:lvl7pPr>
            <a:lvl8pPr marL="3657600" lvl="7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○"/>
              <a:defRPr sz="2463"/>
            </a:lvl8pPr>
            <a:lvl9pPr marL="4114800" lvl="8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■"/>
              <a:defRPr sz="2463"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38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marL="457200" lvl="0" indent="-38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●"/>
              <a:defRPr sz="2463"/>
            </a:lvl1pPr>
            <a:lvl2pPr marL="914400" lvl="1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○"/>
              <a:defRPr sz="2111"/>
            </a:lvl2pPr>
            <a:lvl3pPr marL="1371600" lvl="2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■"/>
              <a:defRPr sz="2111"/>
            </a:lvl3pPr>
            <a:lvl4pPr marL="1828800" lvl="3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●"/>
              <a:defRPr sz="2111"/>
            </a:lvl4pPr>
            <a:lvl5pPr marL="2286000" lvl="4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○"/>
              <a:defRPr sz="2111"/>
            </a:lvl5pPr>
            <a:lvl6pPr marL="2743200" lvl="5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■"/>
              <a:defRPr sz="2111"/>
            </a:lvl6pPr>
            <a:lvl7pPr marL="3200400" lvl="6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●"/>
              <a:defRPr sz="2111"/>
            </a:lvl7pPr>
            <a:lvl8pPr marL="3657600" lvl="7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○"/>
              <a:defRPr sz="2111"/>
            </a:lvl8pPr>
            <a:lvl9pPr marL="4114800" lvl="8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■"/>
              <a:defRPr sz="2111"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38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marL="457200" lvl="0" indent="-38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●"/>
              <a:defRPr sz="2463"/>
            </a:lvl1pPr>
            <a:lvl2pPr marL="914400" lvl="1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○"/>
              <a:defRPr sz="2111"/>
            </a:lvl2pPr>
            <a:lvl3pPr marL="1371600" lvl="2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■"/>
              <a:defRPr sz="2111"/>
            </a:lvl3pPr>
            <a:lvl4pPr marL="1828800" lvl="3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●"/>
              <a:defRPr sz="2111"/>
            </a:lvl4pPr>
            <a:lvl5pPr marL="2286000" lvl="4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○"/>
              <a:defRPr sz="2111"/>
            </a:lvl5pPr>
            <a:lvl6pPr marL="2743200" lvl="5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■"/>
              <a:defRPr sz="2111"/>
            </a:lvl6pPr>
            <a:lvl7pPr marL="3200400" lvl="6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●"/>
              <a:defRPr sz="2111"/>
            </a:lvl7pPr>
            <a:lvl8pPr marL="3657600" lvl="7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○"/>
              <a:defRPr sz="2111"/>
            </a:lvl8pPr>
            <a:lvl9pPr marL="4114800" lvl="8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■"/>
              <a:defRPr sz="2111"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26"/>
              <a:buNone/>
              <a:defRPr sz="4926"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400" cy="15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23"/>
              <a:buNone/>
              <a:defRPr sz="4223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23"/>
              <a:buNone/>
              <a:defRPr sz="422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23"/>
              <a:buNone/>
              <a:defRPr sz="422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23"/>
              <a:buNone/>
              <a:defRPr sz="422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23"/>
              <a:buNone/>
              <a:defRPr sz="422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23"/>
              <a:buNone/>
              <a:defRPr sz="422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23"/>
              <a:buNone/>
              <a:defRPr sz="422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23"/>
              <a:buNone/>
              <a:defRPr sz="422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23"/>
              <a:buNone/>
              <a:defRPr sz="4223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400" cy="66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marL="457200" lvl="0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●"/>
              <a:defRPr sz="2111"/>
            </a:lvl1pPr>
            <a:lvl2pPr marL="914400" lvl="1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○"/>
              <a:defRPr sz="2111"/>
            </a:lvl2pPr>
            <a:lvl3pPr marL="1371600" lvl="2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■"/>
              <a:defRPr sz="2111"/>
            </a:lvl3pPr>
            <a:lvl4pPr marL="1828800" lvl="3" indent="-36264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●"/>
              <a:defRPr sz="2111"/>
            </a:lvl4pPr>
            <a:lvl5pPr marL="2286000" lvl="4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○"/>
              <a:defRPr sz="2111"/>
            </a:lvl5pPr>
            <a:lvl6pPr marL="2743200" lvl="5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■"/>
              <a:defRPr sz="2111"/>
            </a:lvl6pPr>
            <a:lvl7pPr marL="3200400" lvl="6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●"/>
              <a:defRPr sz="2111"/>
            </a:lvl7pPr>
            <a:lvl8pPr marL="3657600" lvl="7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○"/>
              <a:defRPr sz="2111"/>
            </a:lvl8pPr>
            <a:lvl9pPr marL="4114800" lvl="8" indent="-36264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11"/>
              <a:buChar char="■"/>
              <a:defRPr sz="2111"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>
            <a:spLocks noGrp="1"/>
          </p:cNvSpPr>
          <p:nvPr>
            <p:ph type="title"/>
          </p:nvPr>
        </p:nvSpPr>
        <p:spPr>
          <a:xfrm>
            <a:off x="810650" y="935745"/>
            <a:ext cx="10529400" cy="85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45"/>
              <a:buNone/>
              <a:defRPr sz="844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45"/>
              <a:buNone/>
              <a:defRPr sz="8445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45"/>
              <a:buNone/>
              <a:defRPr sz="8445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45"/>
              <a:buNone/>
              <a:defRPr sz="8445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45"/>
              <a:buNone/>
              <a:defRPr sz="8445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45"/>
              <a:buNone/>
              <a:defRPr sz="8445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45"/>
              <a:buNone/>
              <a:defRPr sz="8445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45"/>
              <a:buNone/>
              <a:defRPr sz="8445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445"/>
              <a:buNone/>
              <a:defRPr sz="8445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7560000" y="-260"/>
            <a:ext cx="756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60850" tIns="160850" rIns="160850" bIns="160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439016" y="2563450"/>
            <a:ext cx="66891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90"/>
              <a:buNone/>
              <a:defRPr sz="739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90"/>
              <a:buNone/>
              <a:defRPr sz="739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90"/>
              <a:buNone/>
              <a:defRPr sz="739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90"/>
              <a:buNone/>
              <a:defRPr sz="739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90"/>
              <a:buNone/>
              <a:defRPr sz="739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90"/>
              <a:buNone/>
              <a:defRPr sz="739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90"/>
              <a:buNone/>
              <a:defRPr sz="739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90"/>
              <a:buNone/>
              <a:defRPr sz="739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390"/>
              <a:buNone/>
              <a:defRPr sz="7390"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439016" y="5826865"/>
            <a:ext cx="6689100" cy="25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95"/>
              <a:buNone/>
              <a:defRPr sz="369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95"/>
              <a:buNone/>
              <a:defRPr sz="369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95"/>
              <a:buNone/>
              <a:defRPr sz="369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95"/>
              <a:buNone/>
              <a:defRPr sz="369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95"/>
              <a:buNone/>
              <a:defRPr sz="369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95"/>
              <a:buNone/>
              <a:defRPr sz="369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95"/>
              <a:buNone/>
              <a:defRPr sz="369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95"/>
              <a:buNone/>
              <a:defRPr sz="369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95"/>
              <a:buNone/>
              <a:defRPr sz="3695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8167677" y="1505164"/>
            <a:ext cx="6344400" cy="76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457200" lvl="0" indent="-42970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67"/>
              <a:buChar char="●"/>
              <a:defRPr sz="3167"/>
            </a:lvl1pPr>
            <a:lvl2pPr marL="914400" lvl="1" indent="-38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○"/>
              <a:defRPr sz="2463"/>
            </a:lvl2pPr>
            <a:lvl3pPr marL="1371600" lvl="2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■"/>
              <a:defRPr sz="2463"/>
            </a:lvl3pPr>
            <a:lvl4pPr marL="1828800" lvl="3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●"/>
              <a:defRPr sz="2463"/>
            </a:lvl4pPr>
            <a:lvl5pPr marL="2286000" lvl="4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○"/>
              <a:defRPr sz="2463"/>
            </a:lvl5pPr>
            <a:lvl6pPr marL="2743200" lvl="5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■"/>
              <a:defRPr sz="2463"/>
            </a:lvl6pPr>
            <a:lvl7pPr marL="3200400" lvl="6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●"/>
              <a:defRPr sz="2463"/>
            </a:lvl7pPr>
            <a:lvl8pPr marL="3657600" lvl="7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○"/>
              <a:defRPr sz="2463"/>
            </a:lvl8pPr>
            <a:lvl9pPr marL="4114800" lvl="8" indent="-38500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■"/>
              <a:defRPr sz="2463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515409" y="8794266"/>
            <a:ext cx="9919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67"/>
              <a:buNone/>
              <a:defRPr sz="3167"/>
            </a:lvl1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>
            <a:spLocks noGrp="1"/>
          </p:cNvSpPr>
          <p:nvPr>
            <p:ph type="title" hasCustomPrompt="1"/>
          </p:nvPr>
        </p:nvSpPr>
        <p:spPr>
          <a:xfrm>
            <a:off x="515409" y="2299346"/>
            <a:ext cx="14089200" cy="40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13"/>
              <a:buNone/>
              <a:defRPr sz="2111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13"/>
              <a:buNone/>
              <a:defRPr sz="2111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13"/>
              <a:buNone/>
              <a:defRPr sz="2111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13"/>
              <a:buNone/>
              <a:defRPr sz="2111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13"/>
              <a:buNone/>
              <a:defRPr sz="2111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13"/>
              <a:buNone/>
              <a:defRPr sz="2111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13"/>
              <a:buNone/>
              <a:defRPr sz="2111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13"/>
              <a:buNone/>
              <a:defRPr sz="2111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113"/>
              <a:buNone/>
              <a:defRPr sz="21113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1"/>
          </p:nvPr>
        </p:nvSpPr>
        <p:spPr>
          <a:xfrm>
            <a:off x="515409" y="6552657"/>
            <a:ext cx="14089200" cy="27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marL="457200" lvl="0" indent="-42970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67"/>
              <a:buChar char="●"/>
              <a:defRPr sz="3167"/>
            </a:lvl1pPr>
            <a:lvl2pPr marL="914400" lvl="1" indent="-385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○"/>
              <a:defRPr sz="2463"/>
            </a:lvl2pPr>
            <a:lvl3pPr marL="1371600" lvl="2" indent="-38500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■"/>
              <a:defRPr sz="2463"/>
            </a:lvl3pPr>
            <a:lvl4pPr marL="1828800" lvl="3" indent="-38500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●"/>
              <a:defRPr sz="2463"/>
            </a:lvl4pPr>
            <a:lvl5pPr marL="2286000" lvl="4" indent="-38500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○"/>
              <a:defRPr sz="2463"/>
            </a:lvl5pPr>
            <a:lvl6pPr marL="2743200" lvl="5" indent="-38500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■"/>
              <a:defRPr sz="2463"/>
            </a:lvl6pPr>
            <a:lvl7pPr marL="3200400" lvl="6" indent="-38500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●"/>
              <a:defRPr sz="2463"/>
            </a:lvl7pPr>
            <a:lvl8pPr marL="3657600" lvl="7" indent="-38500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○"/>
              <a:defRPr sz="2463"/>
            </a:lvl8pPr>
            <a:lvl9pPr marL="4114800" lvl="8" indent="-38500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63"/>
              <a:buChar char="■"/>
              <a:defRPr sz="2463"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26"/>
              <a:buFont typeface="Arial"/>
              <a:buNone/>
              <a:defRPr sz="492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26"/>
              <a:buFont typeface="Arial"/>
              <a:buNone/>
              <a:defRPr sz="492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26"/>
              <a:buFont typeface="Arial"/>
              <a:buNone/>
              <a:defRPr sz="492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26"/>
              <a:buFont typeface="Arial"/>
              <a:buNone/>
              <a:defRPr sz="492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26"/>
              <a:buFont typeface="Arial"/>
              <a:buNone/>
              <a:defRPr sz="492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26"/>
              <a:buFont typeface="Arial"/>
              <a:buNone/>
              <a:defRPr sz="492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26"/>
              <a:buFont typeface="Arial"/>
              <a:buNone/>
              <a:defRPr sz="492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26"/>
              <a:buFont typeface="Arial"/>
              <a:buNone/>
              <a:defRPr sz="492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26"/>
              <a:buFont typeface="Arial"/>
              <a:buNone/>
              <a:defRPr sz="492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92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t" anchorCtr="0">
            <a:normAutofit/>
          </a:bodyPr>
          <a:lstStyle>
            <a:lvl1pPr marL="457200" marR="0" lvl="0" indent="-42970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67"/>
              <a:buFont typeface="Arial"/>
              <a:buChar char="●"/>
              <a:defRPr sz="31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5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63"/>
              <a:buFont typeface="Arial"/>
              <a:buChar char="○"/>
              <a:defRPr sz="246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50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63"/>
              <a:buFont typeface="Arial"/>
              <a:buChar char="■"/>
              <a:defRPr sz="246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50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63"/>
              <a:buFont typeface="Arial"/>
              <a:buChar char="●"/>
              <a:defRPr sz="246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50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63"/>
              <a:buFont typeface="Arial"/>
              <a:buChar char="○"/>
              <a:defRPr sz="246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50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63"/>
              <a:buFont typeface="Arial"/>
              <a:buChar char="■"/>
              <a:defRPr sz="246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50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63"/>
              <a:buFont typeface="Arial"/>
              <a:buChar char="●"/>
              <a:defRPr sz="246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50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63"/>
              <a:buFont typeface="Arial"/>
              <a:buChar char="○"/>
              <a:defRPr sz="246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500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63"/>
              <a:buFont typeface="Arial"/>
              <a:buChar char="■"/>
              <a:defRPr sz="246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5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0850" tIns="160850" rIns="160850" bIns="16085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59"/>
              <a:buFont typeface="Arial"/>
              <a:buNone/>
              <a:defRPr sz="1759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13409099" y="763007"/>
            <a:ext cx="1499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7"/>
              <a:buFont typeface="Arial"/>
              <a:buNone/>
            </a:pPr>
            <a:r>
              <a:rPr lang="en-GB" sz="1667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Week 1</a:t>
            </a:r>
            <a:endParaRPr sz="1667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786375" y="1841450"/>
            <a:ext cx="19098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rgbClr val="578568"/>
                </a:solidFill>
                <a:latin typeface="Outfit Medium"/>
                <a:ea typeface="Outfit Medium"/>
                <a:cs typeface="Outfit Medium"/>
                <a:sym typeface="Outfit Medium"/>
              </a:rPr>
              <a:t>WEEK COMMENCING:</a:t>
            </a:r>
            <a:endParaRPr sz="1100" b="0" i="0" u="none" strike="noStrike" cap="none">
              <a:solidFill>
                <a:srgbClr val="578568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rgbClr val="578568"/>
                </a:solidFill>
                <a:latin typeface="Outfit Medium"/>
                <a:ea typeface="Outfit Medium"/>
                <a:cs typeface="Outfit Medium"/>
                <a:sym typeface="Outfit Medium"/>
              </a:rPr>
              <a:t>31/08, 21/09, 12/10, 02/11, 23/11, 14/12, 04/01, 25/01</a:t>
            </a:r>
            <a:endParaRPr sz="1300" b="0" i="0" u="none" strike="noStrike" cap="none">
              <a:solidFill>
                <a:srgbClr val="578568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graphicFrame>
        <p:nvGraphicFramePr>
          <p:cNvPr id="56" name="Google Shape;56;p1"/>
          <p:cNvGraphicFramePr/>
          <p:nvPr/>
        </p:nvGraphicFramePr>
        <p:xfrm>
          <a:off x="3001150" y="2672900"/>
          <a:ext cx="11346675" cy="6950608"/>
        </p:xfrm>
        <a:graphic>
          <a:graphicData uri="http://schemas.openxmlformats.org/drawingml/2006/table">
            <a:tbl>
              <a:tblPr>
                <a:noFill/>
                <a:tableStyleId>{540E6A3F-E91D-4D00-A40C-BEE640D1A5B0}</a:tableStyleId>
              </a:tblPr>
              <a:tblGrid>
                <a:gridCol w="221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3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4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05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Winter Veg Cobbler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Mac n Cheese Pasta Bake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Roast Quorn Fillet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Margherita Pizza with Wedges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Cheese and Onion Slice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BBQ Chicken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Ham and Pineapple Pizza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And Wedges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Roast Chicken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Cottage Pie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Fish Fingers</a:t>
                      </a:r>
                      <a:endParaRPr sz="1700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0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Wholegrain Rice and Broccoli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Sweetcorn and Peppers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Roasties and Carrots 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Peas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Chips and Beans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7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Flapjack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Rainbow Cookie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Chocolate Chip Shortbread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Pineapple Upside Down Cake with Custard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Banana Custard Crunch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7" name="Google Shape;57;p1"/>
          <p:cNvSpPr txBox="1"/>
          <p:nvPr/>
        </p:nvSpPr>
        <p:spPr>
          <a:xfrm>
            <a:off x="3076775" y="6486612"/>
            <a:ext cx="112734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Pasta with Homemade Tomato Sauce          |          Jacket Potato with Cheese or Beans</a:t>
            </a:r>
            <a:endParaRPr sz="18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3076763" y="7213837"/>
            <a:ext cx="112734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Freshly Filled </a:t>
            </a:r>
            <a:r>
              <a:rPr lang="en-GB" sz="18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Bap</a:t>
            </a:r>
            <a:r>
              <a:rPr lang="en-GB" sz="18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s and Salad Bar are also available</a:t>
            </a:r>
            <a:endParaRPr sz="18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3011232" y="7828105"/>
            <a:ext cx="11404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>
                <a:solidFill>
                  <a:srgbClr val="46352C"/>
                </a:solidFill>
                <a:latin typeface="Outfit"/>
                <a:ea typeface="Outfit"/>
                <a:cs typeface="Outfit"/>
                <a:sym typeface="Outfit"/>
              </a:rPr>
              <a:t>Fresh Bread and Salad is available daily with a choice of Yoghurt,  Jelly or Fruit instead of dessert</a:t>
            </a:r>
            <a:endParaRPr sz="1500" b="1" i="0" u="none" strike="noStrike" cap="none">
              <a:solidFill>
                <a:srgbClr val="43434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786375" y="3133375"/>
            <a:ext cx="1499700" cy="1636200"/>
          </a:xfrm>
          <a:prstGeom prst="rect">
            <a:avLst/>
          </a:prstGeom>
          <a:solidFill>
            <a:srgbClr val="E6F5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-2650560" y="3051625"/>
            <a:ext cx="1499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67"/>
              <a:buFont typeface="Arial"/>
              <a:buNone/>
            </a:pPr>
            <a:r>
              <a:rPr lang="en-GB" sz="1967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Option 1</a:t>
            </a:r>
            <a:endParaRPr sz="1967" b="1" i="0" u="none" strike="noStrike" cap="non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-2650556" y="4235690"/>
            <a:ext cx="1499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67"/>
              <a:buFont typeface="Arial"/>
              <a:buNone/>
            </a:pPr>
            <a:r>
              <a:rPr lang="en-GB" sz="1967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Option 2</a:t>
            </a:r>
            <a:endParaRPr sz="1967" b="1" i="0" u="none" strike="noStrike" cap="none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63" name="Google Shape;63;p1" title="Mr Carrot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4875" y="2534150"/>
            <a:ext cx="867630" cy="1636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/>
          <p:nvPr/>
        </p:nvSpPr>
        <p:spPr>
          <a:xfrm>
            <a:off x="13376424" y="763006"/>
            <a:ext cx="1499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7"/>
              <a:buFont typeface="Arial"/>
              <a:buNone/>
            </a:pPr>
            <a:r>
              <a:rPr lang="en-GB" sz="1667" b="1" i="0" u="none" strike="noStrike" cap="none">
                <a:solidFill>
                  <a:srgbClr val="434343"/>
                </a:solidFill>
                <a:latin typeface="Outfit"/>
                <a:ea typeface="Outfit"/>
                <a:cs typeface="Outfit"/>
                <a:sym typeface="Outfit"/>
              </a:rPr>
              <a:t>Week 2</a:t>
            </a:r>
            <a:endParaRPr sz="1667" b="1" i="0" u="none" strike="noStrike" cap="none">
              <a:solidFill>
                <a:srgbClr val="43434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786375" y="1841450"/>
            <a:ext cx="19098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rgbClr val="578568"/>
                </a:solidFill>
                <a:latin typeface="Outfit"/>
                <a:ea typeface="Outfit"/>
                <a:cs typeface="Outfit"/>
                <a:sym typeface="Outfit"/>
              </a:rPr>
              <a:t>WEEK COMMENCING:</a:t>
            </a:r>
            <a:endParaRPr sz="1100" b="0" i="0" u="none" strike="noStrike" cap="none">
              <a:solidFill>
                <a:srgbClr val="578568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rgbClr val="578568"/>
                </a:solidFill>
                <a:latin typeface="Outfit"/>
                <a:ea typeface="Outfit"/>
                <a:cs typeface="Outfit"/>
                <a:sym typeface="Outfit"/>
              </a:rPr>
              <a:t>07/09, 28/09, 19/10, 09/11, 30/11, 21/12, 11/01, 01/02 </a:t>
            </a:r>
            <a:endParaRPr sz="1100" b="0" i="0" u="none" strike="noStrike" cap="none">
              <a:solidFill>
                <a:srgbClr val="578568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aphicFrame>
        <p:nvGraphicFramePr>
          <p:cNvPr id="70" name="Google Shape;70;p2"/>
          <p:cNvGraphicFramePr/>
          <p:nvPr/>
        </p:nvGraphicFramePr>
        <p:xfrm>
          <a:off x="2848997" y="26613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{540E6A3F-E91D-4D00-A40C-BEE640D1A5B0}</a:tableStyleId>
              </a:tblPr>
              <a:tblGrid>
                <a:gridCol w="233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2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1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75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Homemade Veg Burger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Margherita Pizza and Wedges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Roasted Vegetable Crown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Mac n Cheese Pasta Bake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Cheesy Bean Wrap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8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All Day Brunch 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with Sausage</a:t>
                      </a:r>
                      <a:endParaRPr sz="1700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Chicken Pasta Bake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Roast Gammon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Mild Chicken Curry with Wholegrain Rice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Fishcake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Hash Brown and Beans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Rainbow Slaw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Mash, Carrots and Gravy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Roasted Cauliflower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Chips and Peas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6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Marbled Shortbread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Apple Crumble with Custard 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Carrot Cake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Jam and Coconut Sponge with Custard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Oaty Biscuit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1" name="Google Shape;71;p2"/>
          <p:cNvSpPr txBox="1"/>
          <p:nvPr/>
        </p:nvSpPr>
        <p:spPr>
          <a:xfrm>
            <a:off x="3013975" y="6526005"/>
            <a:ext cx="112734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Pasta with Homemade Tomato Sauce          |          Jacket Potato with Cheese or Beans or Salmon Mayonnaise (on Tuesday)</a:t>
            </a:r>
            <a:endParaRPr sz="16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3013963" y="7205722"/>
            <a:ext cx="112734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Freshly Filled </a:t>
            </a:r>
            <a:r>
              <a:rPr lang="en-GB" sz="16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Bap</a:t>
            </a:r>
            <a:r>
              <a:rPr lang="en-GB" sz="16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s and Salad Bar are also available</a:t>
            </a:r>
            <a:endParaRPr sz="16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2849006" y="7848826"/>
            <a:ext cx="11404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>
                <a:solidFill>
                  <a:srgbClr val="46352C"/>
                </a:solidFill>
                <a:latin typeface="Outfit"/>
                <a:ea typeface="Outfit"/>
                <a:cs typeface="Outfit"/>
                <a:sym typeface="Outfit"/>
              </a:rPr>
              <a:t>Fresh Bread and Salad is available daily with a choice of Yoghurt,  Jelly or Fruit instead of dessert</a:t>
            </a:r>
            <a:endParaRPr sz="1500" b="1" i="0" u="none" strike="noStrike" cap="none">
              <a:solidFill>
                <a:srgbClr val="43434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786375" y="3117000"/>
            <a:ext cx="1499700" cy="1636200"/>
          </a:xfrm>
          <a:prstGeom prst="rect">
            <a:avLst/>
          </a:prstGeom>
          <a:solidFill>
            <a:srgbClr val="FBFD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2" title="Mr Carrot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7275" y="2686550"/>
            <a:ext cx="867630" cy="1636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/>
          <p:nvPr/>
        </p:nvSpPr>
        <p:spPr>
          <a:xfrm>
            <a:off x="13384675" y="795300"/>
            <a:ext cx="14997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7"/>
              <a:buFont typeface="Arial"/>
              <a:buNone/>
            </a:pPr>
            <a:r>
              <a:rPr lang="en-GB" sz="1667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Week 3</a:t>
            </a:r>
            <a:endParaRPr sz="1667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786375" y="1841450"/>
            <a:ext cx="19098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rgbClr val="578568"/>
                </a:solidFill>
                <a:latin typeface="Outfit"/>
                <a:ea typeface="Outfit"/>
                <a:cs typeface="Outfit"/>
                <a:sym typeface="Outfit"/>
              </a:rPr>
              <a:t>WEEK COMMENCING:</a:t>
            </a:r>
            <a:endParaRPr sz="1100" b="0" i="0" u="none" strike="noStrike" cap="none">
              <a:solidFill>
                <a:srgbClr val="578568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>
                <a:solidFill>
                  <a:srgbClr val="578568"/>
                </a:solidFill>
                <a:latin typeface="Outfit"/>
                <a:ea typeface="Outfit"/>
                <a:cs typeface="Outfit"/>
                <a:sym typeface="Outfit"/>
              </a:rPr>
              <a:t>14/09, 05/10, 26/10, 16/11, 07/12, 28/12, 18/01, 08/02</a:t>
            </a:r>
            <a:endParaRPr sz="1100" b="0" i="0" u="none" strike="noStrike" cap="none">
              <a:solidFill>
                <a:srgbClr val="578568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graphicFrame>
        <p:nvGraphicFramePr>
          <p:cNvPr id="82" name="Google Shape;82;p3"/>
          <p:cNvGraphicFramePr/>
          <p:nvPr/>
        </p:nvGraphicFramePr>
        <p:xfrm>
          <a:off x="2951913" y="2713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{540E6A3F-E91D-4D00-A40C-BEE640D1A5B0}</a:tableStyleId>
              </a:tblPr>
              <a:tblGrid>
                <a:gridCol w="219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3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7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6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8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BBQ Veg Pitta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162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Cheese and Tomato Pizza and Wedges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162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Roast Quorn Fillet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highlight>
                          <a:srgbClr val="FFFF00"/>
                        </a:highlight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162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Mac n Cheese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162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Cheese and Potato Pasty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162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3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Beef Burger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Bolognese Pasta Bake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Roast Chicken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Chicken Pitta and </a:t>
                      </a:r>
                      <a:r>
                        <a:rPr lang="en-GB" sz="1700" b="1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Rainbow Rice  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Fish Fingers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5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Diced Potatoes and Green Salad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34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Sweetcorn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34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Roasties, Cabbage and Gravy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34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</a:t>
                      </a: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arrots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34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Chips and Peas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34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5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3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Lemon Cookie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Banana Sponge with Custard 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Lime and Courgette Cake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Shortbread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434343"/>
                          </a:solidFill>
                          <a:latin typeface="Outfit"/>
                          <a:ea typeface="Outfit"/>
                          <a:cs typeface="Outfit"/>
                          <a:sym typeface="Outfit"/>
                        </a:rPr>
                        <a:t>Chocolate Brownie</a:t>
                      </a:r>
                      <a:endParaRPr sz="1700" b="1" u="none" strike="noStrike" cap="none">
                        <a:solidFill>
                          <a:srgbClr val="434343"/>
                        </a:solidFill>
                        <a:latin typeface="Outfit"/>
                        <a:ea typeface="Outfit"/>
                        <a:cs typeface="Outfit"/>
                        <a:sym typeface="Outfit"/>
                      </a:endParaRPr>
                    </a:p>
                  </a:txBody>
                  <a:tcPr marL="270000" marR="270000" marT="270000" marB="270000" anchor="ctr">
                    <a:lnL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3" name="Google Shape;83;p3"/>
          <p:cNvSpPr txBox="1"/>
          <p:nvPr/>
        </p:nvSpPr>
        <p:spPr>
          <a:xfrm>
            <a:off x="3000113" y="6502786"/>
            <a:ext cx="112734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Pasta with Homemade Tomato Sauce       |          Jacket Potato with Cheese or Beans</a:t>
            </a:r>
            <a:endParaRPr sz="18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84" name="Google Shape;84;p3"/>
          <p:cNvSpPr txBox="1"/>
          <p:nvPr/>
        </p:nvSpPr>
        <p:spPr>
          <a:xfrm>
            <a:off x="3076763" y="7200335"/>
            <a:ext cx="11273400" cy="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8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Freshly Filled </a:t>
            </a:r>
            <a:r>
              <a:rPr lang="en-GB" sz="1800" b="1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Bap</a:t>
            </a:r>
            <a:r>
              <a:rPr lang="en-GB" sz="1800" b="1" i="0" u="none" strike="noStrike" cap="none">
                <a:solidFill>
                  <a:schemeClr val="lt1"/>
                </a:solidFill>
                <a:latin typeface="Outfit"/>
                <a:ea typeface="Outfit"/>
                <a:cs typeface="Outfit"/>
                <a:sym typeface="Outfit"/>
              </a:rPr>
              <a:t>s and Salad Bar are also available</a:t>
            </a:r>
            <a:endParaRPr sz="18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>
              <a:solidFill>
                <a:schemeClr val="lt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2934563" y="7861243"/>
            <a:ext cx="11404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>
                <a:solidFill>
                  <a:srgbClr val="46352C"/>
                </a:solidFill>
                <a:latin typeface="Outfit"/>
                <a:ea typeface="Outfit"/>
                <a:cs typeface="Outfit"/>
                <a:sym typeface="Outfit"/>
              </a:rPr>
              <a:t>Fresh Bread and Salad is available daily with a choice of Yoghurt, Jelly or Fruit instead of dessert</a:t>
            </a:r>
            <a:endParaRPr sz="1500" b="1" i="0" u="none" strike="noStrike" cap="none">
              <a:solidFill>
                <a:srgbClr val="434343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786375" y="3117025"/>
            <a:ext cx="1499700" cy="1636200"/>
          </a:xfrm>
          <a:prstGeom prst="rect">
            <a:avLst/>
          </a:prstGeom>
          <a:solidFill>
            <a:srgbClr val="FEF9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3" title="Mr Carrot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7275" y="2686550"/>
            <a:ext cx="867630" cy="1636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eac466-8ec6-4a59-8298-a607a22c8d47" xsi:nil="true"/>
    <lcf76f155ced4ddcb4097134ff3c332f xmlns="a3adab44-7a27-4390-b712-ed2c5448c61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8448B6A5632C4C86B1EA3397828454" ma:contentTypeVersion="11" ma:contentTypeDescription="Create a new document." ma:contentTypeScope="" ma:versionID="ebf41ac12d756320608c31439f8f1f5e">
  <xsd:schema xmlns:xsd="http://www.w3.org/2001/XMLSchema" xmlns:xs="http://www.w3.org/2001/XMLSchema" xmlns:p="http://schemas.microsoft.com/office/2006/metadata/properties" xmlns:ns2="a3adab44-7a27-4390-b712-ed2c5448c615" xmlns:ns3="38eac466-8ec6-4a59-8298-a607a22c8d47" targetNamespace="http://schemas.microsoft.com/office/2006/metadata/properties" ma:root="true" ma:fieldsID="ab235366d86e703270c3686e9c66fc5b" ns2:_="" ns3:_="">
    <xsd:import namespace="a3adab44-7a27-4390-b712-ed2c5448c615"/>
    <xsd:import namespace="38eac466-8ec6-4a59-8298-a607a22c8d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adab44-7a27-4390-b712-ed2c5448c6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12e24ee-edd6-4961-b91e-00a7bb3a8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eac466-8ec6-4a59-8298-a607a22c8d4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9b9e41a-b060-42e2-814c-27a099e16d52}" ma:internalName="TaxCatchAll" ma:showField="CatchAllData" ma:web="38eac466-8ec6-4a59-8298-a607a22c8d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26DE6A-F127-43D5-8877-72B5D2F25BD1}">
  <ds:schemaRefs>
    <ds:schemaRef ds:uri="http://schemas.microsoft.com/office/2006/metadata/properties"/>
    <ds:schemaRef ds:uri="http://schemas.microsoft.com/office/infopath/2007/PartnerControls"/>
    <ds:schemaRef ds:uri="38eac466-8ec6-4a59-8298-a607a22c8d47"/>
    <ds:schemaRef ds:uri="a3adab44-7a27-4390-b712-ed2c5448c615"/>
  </ds:schemaRefs>
</ds:datastoreItem>
</file>

<file path=customXml/itemProps2.xml><?xml version="1.0" encoding="utf-8"?>
<ds:datastoreItem xmlns:ds="http://schemas.openxmlformats.org/officeDocument/2006/customXml" ds:itemID="{571BFB12-D04C-401C-ABD3-C2DFFC2A4E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04D59C-07D9-4C1E-AA00-F56185ABAD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adab44-7a27-4390-b712-ed2c5448c615"/>
    <ds:schemaRef ds:uri="38eac466-8ec6-4a59-8298-a607a22c8d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Macintosh PowerPoint</Application>
  <PresentationFormat>Custom</PresentationFormat>
  <Paragraphs>83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Outfit</vt:lpstr>
      <vt:lpstr>Outfit Medium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Anna Jones</cp:lastModifiedBy>
  <cp:revision>1</cp:revision>
  <dcterms:modified xsi:type="dcterms:W3CDTF">2026-09-15T14:59:01Z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0x0101007F8448B6A5632C4C86B1EA3397828454</vt:lpwstr>
  </property>
</Properties>
</file>