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7" r:id="rId5"/>
    <p:sldId id="311" r:id="rId6"/>
    <p:sldId id="310" r:id="rId7"/>
    <p:sldId id="342" r:id="rId8"/>
    <p:sldId id="336" r:id="rId9"/>
    <p:sldId id="341" r:id="rId10"/>
    <p:sldId id="269" r:id="rId11"/>
    <p:sldId id="343" r:id="rId12"/>
    <p:sldId id="344" r:id="rId13"/>
    <p:sldId id="345" r:id="rId14"/>
    <p:sldId id="331" r:id="rId15"/>
    <p:sldId id="335" r:id="rId16"/>
    <p:sldId id="334" r:id="rId17"/>
    <p:sldId id="33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1EB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48" autoAdjust="0"/>
    <p:restoredTop sz="94660"/>
  </p:normalViewPr>
  <p:slideViewPr>
    <p:cSldViewPr snapToGrid="0">
      <p:cViewPr varScale="1">
        <p:scale>
          <a:sx n="96" d="100"/>
          <a:sy n="96" d="100"/>
        </p:scale>
        <p:origin x="176" y="7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D13A22-9650-4984-838D-BE1EC76C195D}"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1868457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D13A22-9650-4984-838D-BE1EC76C195D}"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2179602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D13A22-9650-4984-838D-BE1EC76C195D}"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203816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D13A22-9650-4984-838D-BE1EC76C195D}"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405985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D13A22-9650-4984-838D-BE1EC76C195D}"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74072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D13A22-9650-4984-838D-BE1EC76C195D}"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295457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D13A22-9650-4984-838D-BE1EC76C195D}"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3023690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D13A22-9650-4984-838D-BE1EC76C195D}"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377381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D13A22-9650-4984-838D-BE1EC76C195D}"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1112491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D13A22-9650-4984-838D-BE1EC76C195D}"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391782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D13A22-9650-4984-838D-BE1EC76C195D}"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C6FD605-FD3A-458A-AB73-81BAB6594250}" type="slidenum">
              <a:rPr lang="en-GB" smtClean="0"/>
              <a:t>‹#›</a:t>
            </a:fld>
            <a:endParaRPr lang="en-GB"/>
          </a:p>
        </p:txBody>
      </p:sp>
    </p:spTree>
    <p:extLst>
      <p:ext uri="{BB962C8B-B14F-4D97-AF65-F5344CB8AC3E}">
        <p14:creationId xmlns:p14="http://schemas.microsoft.com/office/powerpoint/2010/main" val="2652675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13A22-9650-4984-838D-BE1EC76C195D}" type="datetimeFigureOut">
              <a:rPr lang="en-GB" smtClean="0"/>
              <a:t>08/09/2026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6FD605-FD3A-458A-AB73-81BAB6594250}" type="slidenum">
              <a:rPr lang="en-GB" smtClean="0"/>
              <a:t>‹#›</a:t>
            </a:fld>
            <a:endParaRPr lang="en-GB"/>
          </a:p>
        </p:txBody>
      </p:sp>
    </p:spTree>
    <p:extLst>
      <p:ext uri="{BB962C8B-B14F-4D97-AF65-F5344CB8AC3E}">
        <p14:creationId xmlns:p14="http://schemas.microsoft.com/office/powerpoint/2010/main" val="3074371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1EB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606239D-C160-9827-C425-2D8005C468F3}"/>
              </a:ext>
            </a:extLst>
          </p:cNvPr>
          <p:cNvSpPr/>
          <p:nvPr/>
        </p:nvSpPr>
        <p:spPr>
          <a:xfrm>
            <a:off x="-236816" y="1"/>
            <a:ext cx="6322979" cy="6857999"/>
          </a:xfrm>
          <a:prstGeom prst="rect">
            <a:avLst/>
          </a:prstGeom>
          <a:gradFill flip="none" rotWithShape="1">
            <a:gsLst>
              <a:gs pos="18000">
                <a:srgbClr val="3546C3"/>
              </a:gs>
              <a:gs pos="98000">
                <a:srgbClr val="FFFFFF">
                  <a:alpha val="0"/>
                </a:srgbClr>
              </a:gs>
              <a:gs pos="0">
                <a:srgbClr val="0A1EB6"/>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13" descr="A logo with white text and colorful stars&#10;&#10;Description automatically generated">
            <a:extLst>
              <a:ext uri="{FF2B5EF4-FFF2-40B4-BE49-F238E27FC236}">
                <a16:creationId xmlns:a16="http://schemas.microsoft.com/office/drawing/2014/main" id="{DEA1215F-ED77-9796-DAB6-93D8DC8791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765502" cy="2765502"/>
          </a:xfrm>
          <a:prstGeom prst="rect">
            <a:avLst/>
          </a:prstGeom>
        </p:spPr>
      </p:pic>
      <p:sp>
        <p:nvSpPr>
          <p:cNvPr id="15" name="Title 1">
            <a:extLst>
              <a:ext uri="{FF2B5EF4-FFF2-40B4-BE49-F238E27FC236}">
                <a16:creationId xmlns:a16="http://schemas.microsoft.com/office/drawing/2014/main" id="{6D366588-4734-B181-8E39-9235367444E0}"/>
              </a:ext>
            </a:extLst>
          </p:cNvPr>
          <p:cNvSpPr>
            <a:spLocks noGrp="1"/>
          </p:cNvSpPr>
          <p:nvPr>
            <p:ph type="ctrTitle"/>
          </p:nvPr>
        </p:nvSpPr>
        <p:spPr>
          <a:xfrm>
            <a:off x="3896948" y="662317"/>
            <a:ext cx="6108441" cy="2407298"/>
          </a:xfrm>
        </p:spPr>
        <p:txBody>
          <a:bodyPr>
            <a:normAutofit fontScale="90000"/>
          </a:bodyPr>
          <a:lstStyle/>
          <a:p>
            <a:r>
              <a:rPr lang="en-GB" sz="6600" b="1" dirty="0">
                <a:solidFill>
                  <a:schemeClr val="bg1">
                    <a:lumMod val="95000"/>
                  </a:schemeClr>
                </a:solidFill>
                <a:latin typeface="Calibri" panose="020F0502020204030204" pitchFamily="34" charset="0"/>
                <a:cs typeface="Calibri" panose="020F0502020204030204" pitchFamily="34" charset="0"/>
              </a:rPr>
              <a:t>  Meet The Teacher</a:t>
            </a:r>
            <a:br>
              <a:rPr lang="en-GB" sz="6600" b="1" dirty="0">
                <a:solidFill>
                  <a:schemeClr val="bg1">
                    <a:lumMod val="95000"/>
                  </a:schemeClr>
                </a:solidFill>
                <a:latin typeface="Calibri" panose="020F0502020204030204" pitchFamily="34" charset="0"/>
                <a:cs typeface="Calibri" panose="020F0502020204030204" pitchFamily="34" charset="0"/>
              </a:rPr>
            </a:br>
            <a:r>
              <a:rPr lang="en-GB" sz="6600" b="1" dirty="0">
                <a:solidFill>
                  <a:schemeClr val="bg1">
                    <a:lumMod val="95000"/>
                  </a:schemeClr>
                </a:solidFill>
                <a:latin typeface="Calibri" panose="020F0502020204030204" pitchFamily="34" charset="0"/>
                <a:cs typeface="Calibri" panose="020F0502020204030204" pitchFamily="34" charset="0"/>
              </a:rPr>
              <a:t>Y2</a:t>
            </a:r>
            <a:br>
              <a:rPr lang="en-GB" sz="6600" b="1" dirty="0">
                <a:solidFill>
                  <a:schemeClr val="bg1">
                    <a:lumMod val="95000"/>
                  </a:schemeClr>
                </a:solidFill>
                <a:latin typeface="Calibri" panose="020F0502020204030204" pitchFamily="34" charset="0"/>
                <a:cs typeface="Calibri" panose="020F0502020204030204" pitchFamily="34" charset="0"/>
              </a:rPr>
            </a:br>
            <a:r>
              <a:rPr lang="en-GB" sz="6600" b="1" dirty="0">
                <a:solidFill>
                  <a:schemeClr val="bg1">
                    <a:lumMod val="95000"/>
                  </a:schemeClr>
                </a:solidFill>
                <a:latin typeface="Calibri" panose="020F0502020204030204" pitchFamily="34" charset="0"/>
                <a:cs typeface="Calibri" panose="020F0502020204030204" pitchFamily="34" charset="0"/>
              </a:rPr>
              <a:t>Autumn 2026</a:t>
            </a:r>
          </a:p>
        </p:txBody>
      </p:sp>
      <p:pic>
        <p:nvPicPr>
          <p:cNvPr id="16" name="Picture 15" descr="A blue and black logo&#10;&#10;Description automatically generated">
            <a:extLst>
              <a:ext uri="{FF2B5EF4-FFF2-40B4-BE49-F238E27FC236}">
                <a16:creationId xmlns:a16="http://schemas.microsoft.com/office/drawing/2014/main" id="{BA5302E3-6071-AF1E-F8FA-8322528CAB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322823" y="6200483"/>
            <a:ext cx="1711325" cy="596265"/>
          </a:xfrm>
          <a:prstGeom prst="rect">
            <a:avLst/>
          </a:prstGeom>
        </p:spPr>
      </p:pic>
      <p:sp>
        <p:nvSpPr>
          <p:cNvPr id="17" name="Subtitle 2">
            <a:extLst>
              <a:ext uri="{FF2B5EF4-FFF2-40B4-BE49-F238E27FC236}">
                <a16:creationId xmlns:a16="http://schemas.microsoft.com/office/drawing/2014/main" id="{904FC4BB-D888-DC1C-7DD2-A88DD1773585}"/>
              </a:ext>
            </a:extLst>
          </p:cNvPr>
          <p:cNvSpPr>
            <a:spLocks noGrp="1"/>
          </p:cNvSpPr>
          <p:nvPr>
            <p:ph type="subTitle" idx="1"/>
          </p:nvPr>
        </p:nvSpPr>
        <p:spPr>
          <a:xfrm>
            <a:off x="490331" y="3428999"/>
            <a:ext cx="11145078" cy="1655762"/>
          </a:xfrm>
        </p:spPr>
        <p:txBody>
          <a:bodyPr>
            <a:normAutofit fontScale="92500" lnSpcReduction="20000"/>
          </a:bodyPr>
          <a:lstStyle/>
          <a:p>
            <a:r>
              <a:rPr lang="en-GB" sz="4000" dirty="0">
                <a:solidFill>
                  <a:schemeClr val="bg1"/>
                </a:solidFill>
              </a:rPr>
              <a:t>Thursday 10</a:t>
            </a:r>
            <a:r>
              <a:rPr lang="en-GB" sz="4000" baseline="30000" dirty="0">
                <a:solidFill>
                  <a:schemeClr val="bg1"/>
                </a:solidFill>
              </a:rPr>
              <a:t>th</a:t>
            </a:r>
            <a:r>
              <a:rPr lang="en-GB" sz="4000" dirty="0">
                <a:solidFill>
                  <a:schemeClr val="bg1"/>
                </a:solidFill>
              </a:rPr>
              <a:t> July 2026</a:t>
            </a:r>
          </a:p>
          <a:p>
            <a:r>
              <a:rPr lang="en-GB" sz="4000" dirty="0">
                <a:solidFill>
                  <a:schemeClr val="bg1"/>
                </a:solidFill>
              </a:rPr>
              <a:t>Class Teachers – Mrs. Forrester &amp; Miss Siddorn </a:t>
            </a:r>
          </a:p>
          <a:p>
            <a:r>
              <a:rPr lang="en-GB" sz="4000" dirty="0">
                <a:solidFill>
                  <a:schemeClr val="bg1"/>
                </a:solidFill>
              </a:rPr>
              <a:t>Teaching Assistant- Mrs. </a:t>
            </a:r>
            <a:r>
              <a:rPr lang="en-GB" sz="4000" dirty="0" err="1">
                <a:solidFill>
                  <a:schemeClr val="bg1"/>
                </a:solidFill>
              </a:rPr>
              <a:t>Palser</a:t>
            </a:r>
            <a:endParaRPr lang="en-GB" sz="4000" dirty="0">
              <a:solidFill>
                <a:schemeClr val="bg1"/>
              </a:solidFill>
            </a:endParaRPr>
          </a:p>
          <a:p>
            <a:endParaRPr lang="en-GB" sz="4000" dirty="0">
              <a:solidFill>
                <a:schemeClr val="bg1"/>
              </a:solidFill>
            </a:endParaRPr>
          </a:p>
        </p:txBody>
      </p:sp>
      <p:sp>
        <p:nvSpPr>
          <p:cNvPr id="18" name="Text Box 1">
            <a:extLst>
              <a:ext uri="{FF2B5EF4-FFF2-40B4-BE49-F238E27FC236}">
                <a16:creationId xmlns:a16="http://schemas.microsoft.com/office/drawing/2014/main" id="{07EBFA7D-9360-E2DB-C9A3-F9D615043ED4}"/>
              </a:ext>
            </a:extLst>
          </p:cNvPr>
          <p:cNvSpPr txBox="1"/>
          <p:nvPr/>
        </p:nvSpPr>
        <p:spPr>
          <a:xfrm>
            <a:off x="4922905" y="5931963"/>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3127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D019D-E1A7-9715-C96C-ABDF59886EE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F38D6AC-C85F-4D0D-0CE7-418915C15785}"/>
              </a:ext>
            </a:extLst>
          </p:cNvPr>
          <p:cNvSpPr/>
          <p:nvPr/>
        </p:nvSpPr>
        <p:spPr>
          <a:xfrm>
            <a:off x="-12442" y="-2"/>
            <a:ext cx="12192001" cy="6954255"/>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logo with white text and colorful stars&#10;&#10;Description automatically generated">
            <a:extLst>
              <a:ext uri="{FF2B5EF4-FFF2-40B4-BE49-F238E27FC236}">
                <a16:creationId xmlns:a16="http://schemas.microsoft.com/office/drawing/2014/main" id="{6B536D67-FDA2-F6AF-FA2F-EDB9C4F234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765502" cy="2765502"/>
          </a:xfrm>
          <a:prstGeom prst="rect">
            <a:avLst/>
          </a:prstGeom>
        </p:spPr>
      </p:pic>
      <p:sp>
        <p:nvSpPr>
          <p:cNvPr id="7" name="Text Box 1">
            <a:extLst>
              <a:ext uri="{FF2B5EF4-FFF2-40B4-BE49-F238E27FC236}">
                <a16:creationId xmlns:a16="http://schemas.microsoft.com/office/drawing/2014/main" id="{63D1D02C-F1C6-1581-45DC-E0200F7E1CFF}"/>
              </a:ext>
            </a:extLst>
          </p:cNvPr>
          <p:cNvSpPr txBox="1"/>
          <p:nvPr/>
        </p:nvSpPr>
        <p:spPr>
          <a:xfrm>
            <a:off x="4067734" y="6291348"/>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AF2DA57C-35E5-8CC0-DFCD-EC6DD43E0A5E}"/>
              </a:ext>
            </a:extLst>
          </p:cNvPr>
          <p:cNvSpPr txBox="1">
            <a:spLocks/>
          </p:cNvSpPr>
          <p:nvPr/>
        </p:nvSpPr>
        <p:spPr>
          <a:xfrm>
            <a:off x="3518919" y="-465274"/>
            <a:ext cx="7659566" cy="24072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600" b="1" dirty="0">
                <a:solidFill>
                  <a:schemeClr val="bg1">
                    <a:lumMod val="95000"/>
                  </a:schemeClr>
                </a:solidFill>
                <a:latin typeface="Calibri" panose="020F0502020204030204" pitchFamily="34" charset="0"/>
                <a:cs typeface="Calibri" panose="020F0502020204030204" pitchFamily="34" charset="0"/>
              </a:rPr>
              <a:t>Behaviour Policy</a:t>
            </a:r>
          </a:p>
        </p:txBody>
      </p:sp>
      <p:pic>
        <p:nvPicPr>
          <p:cNvPr id="11" name="Picture 10" descr="A blue and black logo&#10;&#10;Description automatically generated">
            <a:extLst>
              <a:ext uri="{FF2B5EF4-FFF2-40B4-BE49-F238E27FC236}">
                <a16:creationId xmlns:a16="http://schemas.microsoft.com/office/drawing/2014/main" id="{5D6DE37D-BAE7-72D7-CB08-ABC50B6D880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322823" y="6200483"/>
            <a:ext cx="1711325" cy="596265"/>
          </a:xfrm>
          <a:prstGeom prst="rect">
            <a:avLst/>
          </a:prstGeom>
        </p:spPr>
      </p:pic>
      <p:pic>
        <p:nvPicPr>
          <p:cNvPr id="3" name="Picture 2">
            <a:extLst>
              <a:ext uri="{FF2B5EF4-FFF2-40B4-BE49-F238E27FC236}">
                <a16:creationId xmlns:a16="http://schemas.microsoft.com/office/drawing/2014/main" id="{5393254A-94EC-632C-E887-E2986DA1D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919" y="1382749"/>
            <a:ext cx="6365848" cy="4540569"/>
          </a:xfrm>
          <a:prstGeom prst="rect">
            <a:avLst/>
          </a:prstGeom>
        </p:spPr>
      </p:pic>
    </p:spTree>
    <p:extLst>
      <p:ext uri="{BB962C8B-B14F-4D97-AF65-F5344CB8AC3E}">
        <p14:creationId xmlns:p14="http://schemas.microsoft.com/office/powerpoint/2010/main" val="2899453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82000">
              <a:srgbClr val="3546C3"/>
            </a:gs>
            <a:gs pos="100000">
              <a:srgbClr val="FFFFFF">
                <a:alpha val="0"/>
              </a:srgbClr>
            </a:gs>
            <a:gs pos="0">
              <a:srgbClr val="0A1EB6"/>
            </a:gs>
          </a:gsLst>
          <a:lin ang="0" scaled="1"/>
        </a:gradFill>
        <a:effectLst/>
      </p:bgPr>
    </p:bg>
    <p:spTree>
      <p:nvGrpSpPr>
        <p:cNvPr id="1" name="">
          <a:extLst>
            <a:ext uri="{FF2B5EF4-FFF2-40B4-BE49-F238E27FC236}">
              <a16:creationId xmlns:a16="http://schemas.microsoft.com/office/drawing/2014/main" id="{52344006-CF2A-6EE7-EB6D-C5F2AE1D09C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D9353F-5614-98BD-CC9F-ED7172D49AD5}"/>
              </a:ext>
            </a:extLst>
          </p:cNvPr>
          <p:cNvSpPr/>
          <p:nvPr/>
        </p:nvSpPr>
        <p:spPr>
          <a:xfrm>
            <a:off x="-12442" y="-2"/>
            <a:ext cx="12192001" cy="6954255"/>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logo with white text and colorful stars&#10;&#10;Description automatically generated">
            <a:extLst>
              <a:ext uri="{FF2B5EF4-FFF2-40B4-BE49-F238E27FC236}">
                <a16:creationId xmlns:a16="http://schemas.microsoft.com/office/drawing/2014/main" id="{0AEC5A28-36E8-388F-DEE4-376537E857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107098" cy="2107098"/>
          </a:xfrm>
          <a:prstGeom prst="rect">
            <a:avLst/>
          </a:prstGeom>
        </p:spPr>
      </p:pic>
      <p:sp>
        <p:nvSpPr>
          <p:cNvPr id="7" name="Text Box 1">
            <a:extLst>
              <a:ext uri="{FF2B5EF4-FFF2-40B4-BE49-F238E27FC236}">
                <a16:creationId xmlns:a16="http://schemas.microsoft.com/office/drawing/2014/main" id="{561ADC02-7C2B-5749-EFE7-DC1978F5754C}"/>
              </a:ext>
            </a:extLst>
          </p:cNvPr>
          <p:cNvSpPr txBox="1"/>
          <p:nvPr/>
        </p:nvSpPr>
        <p:spPr>
          <a:xfrm>
            <a:off x="4067734" y="6291348"/>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25E62D96-BE36-3DF4-CCE5-1705E47E9644}"/>
              </a:ext>
            </a:extLst>
          </p:cNvPr>
          <p:cNvSpPr txBox="1">
            <a:spLocks/>
          </p:cNvSpPr>
          <p:nvPr/>
        </p:nvSpPr>
        <p:spPr>
          <a:xfrm>
            <a:off x="2186757" y="-465274"/>
            <a:ext cx="10164416" cy="24072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600" b="1" dirty="0">
                <a:solidFill>
                  <a:schemeClr val="bg1">
                    <a:lumMod val="95000"/>
                  </a:schemeClr>
                </a:solidFill>
                <a:latin typeface="Calibri" panose="020F0502020204030204" pitchFamily="34" charset="0"/>
                <a:cs typeface="Calibri" panose="020F0502020204030204" pitchFamily="34" charset="0"/>
              </a:rPr>
              <a:t>Home – School Partnership</a:t>
            </a:r>
          </a:p>
        </p:txBody>
      </p:sp>
      <p:pic>
        <p:nvPicPr>
          <p:cNvPr id="11" name="Picture 10" descr="A blue and black logo&#10;&#10;Description automatically generated">
            <a:extLst>
              <a:ext uri="{FF2B5EF4-FFF2-40B4-BE49-F238E27FC236}">
                <a16:creationId xmlns:a16="http://schemas.microsoft.com/office/drawing/2014/main" id="{D348A27F-34CF-E8DA-BC1F-4A488A3F03C0}"/>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322823" y="6200483"/>
            <a:ext cx="1711325" cy="596265"/>
          </a:xfrm>
          <a:prstGeom prst="rect">
            <a:avLst/>
          </a:prstGeom>
        </p:spPr>
      </p:pic>
      <p:sp>
        <p:nvSpPr>
          <p:cNvPr id="2" name="TextBox 1">
            <a:extLst>
              <a:ext uri="{FF2B5EF4-FFF2-40B4-BE49-F238E27FC236}">
                <a16:creationId xmlns:a16="http://schemas.microsoft.com/office/drawing/2014/main" id="{4A8A926F-2756-4F93-94C5-D434D4F8AB1E}"/>
              </a:ext>
            </a:extLst>
          </p:cNvPr>
          <p:cNvSpPr txBox="1"/>
          <p:nvPr/>
        </p:nvSpPr>
        <p:spPr>
          <a:xfrm>
            <a:off x="2414054" y="4509122"/>
            <a:ext cx="8408504" cy="1384995"/>
          </a:xfrm>
          <a:prstGeom prst="rect">
            <a:avLst/>
          </a:prstGeom>
          <a:noFill/>
        </p:spPr>
        <p:txBody>
          <a:bodyPr wrap="square" rtlCol="0">
            <a:spAutoFit/>
          </a:bodyPr>
          <a:lstStyle/>
          <a:p>
            <a:pPr algn="ctr"/>
            <a:r>
              <a:rPr lang="en-US" sz="2800" b="1" dirty="0">
                <a:solidFill>
                  <a:srgbClr val="FFFFFF"/>
                </a:solidFill>
              </a:rPr>
              <a:t>Together as one – school, pupil and family – working together to nurture every child so they thrive, achieve and ASPIRE to be their very best.</a:t>
            </a:r>
          </a:p>
        </p:txBody>
      </p:sp>
      <p:pic>
        <p:nvPicPr>
          <p:cNvPr id="3" name="Picture 2" descr="Bridging the Gap Between Home &amp; School – stmartinsacademy.org.uk">
            <a:extLst>
              <a:ext uri="{FF2B5EF4-FFF2-40B4-BE49-F238E27FC236}">
                <a16:creationId xmlns:a16="http://schemas.microsoft.com/office/drawing/2014/main" id="{F8DB3F59-0533-34C3-A5B1-D497AEB86E9C}"/>
              </a:ext>
            </a:extLst>
          </p:cNvPr>
          <p:cNvPicPr>
            <a:picLocks noChangeAspect="1"/>
          </p:cNvPicPr>
          <p:nvPr/>
        </p:nvPicPr>
        <p:blipFill>
          <a:blip r:embed="rId4"/>
          <a:stretch>
            <a:fillRect/>
          </a:stretch>
        </p:blipFill>
        <p:spPr>
          <a:xfrm>
            <a:off x="5451418" y="1318363"/>
            <a:ext cx="2107098" cy="2944534"/>
          </a:xfrm>
          <a:prstGeom prst="rect">
            <a:avLst/>
          </a:prstGeom>
        </p:spPr>
      </p:pic>
    </p:spTree>
    <p:extLst>
      <p:ext uri="{BB962C8B-B14F-4D97-AF65-F5344CB8AC3E}">
        <p14:creationId xmlns:p14="http://schemas.microsoft.com/office/powerpoint/2010/main" val="404544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2D8C6-F19B-E231-9AF5-9866313B45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ADA2B8-8864-E618-E25E-1ECE1459EF21}"/>
              </a:ext>
            </a:extLst>
          </p:cNvPr>
          <p:cNvSpPr/>
          <p:nvPr/>
        </p:nvSpPr>
        <p:spPr>
          <a:xfrm>
            <a:off x="-12442" y="-2"/>
            <a:ext cx="12192001" cy="6954255"/>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logo with white text and colorful stars&#10;&#10;Description automatically generated">
            <a:extLst>
              <a:ext uri="{FF2B5EF4-FFF2-40B4-BE49-F238E27FC236}">
                <a16:creationId xmlns:a16="http://schemas.microsoft.com/office/drawing/2014/main" id="{0BC6DBE8-015F-F937-AB86-381B07F793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107098" cy="2107098"/>
          </a:xfrm>
          <a:prstGeom prst="rect">
            <a:avLst/>
          </a:prstGeom>
        </p:spPr>
      </p:pic>
      <p:sp>
        <p:nvSpPr>
          <p:cNvPr id="7" name="Text Box 1">
            <a:extLst>
              <a:ext uri="{FF2B5EF4-FFF2-40B4-BE49-F238E27FC236}">
                <a16:creationId xmlns:a16="http://schemas.microsoft.com/office/drawing/2014/main" id="{EFA8DA2C-6E03-152E-E9FE-5BC9A8BE019E}"/>
              </a:ext>
            </a:extLst>
          </p:cNvPr>
          <p:cNvSpPr txBox="1"/>
          <p:nvPr/>
        </p:nvSpPr>
        <p:spPr>
          <a:xfrm>
            <a:off x="4067734" y="6291348"/>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986BBFA1-AE06-07D8-96E6-0FF04E9668C8}"/>
              </a:ext>
            </a:extLst>
          </p:cNvPr>
          <p:cNvSpPr txBox="1">
            <a:spLocks/>
          </p:cNvSpPr>
          <p:nvPr/>
        </p:nvSpPr>
        <p:spPr>
          <a:xfrm>
            <a:off x="1685312" y="-150102"/>
            <a:ext cx="10164416" cy="24072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600" b="1" dirty="0">
                <a:solidFill>
                  <a:schemeClr val="bg1">
                    <a:lumMod val="95000"/>
                  </a:schemeClr>
                </a:solidFill>
                <a:latin typeface="Calibri" panose="020F0502020204030204" pitchFamily="34" charset="0"/>
                <a:cs typeface="Calibri" panose="020F0502020204030204" pitchFamily="34" charset="0"/>
              </a:rPr>
              <a:t>Communication</a:t>
            </a:r>
          </a:p>
        </p:txBody>
      </p:sp>
      <p:pic>
        <p:nvPicPr>
          <p:cNvPr id="11" name="Picture 10" descr="A blue and black logo&#10;&#10;Description automatically generated">
            <a:extLst>
              <a:ext uri="{FF2B5EF4-FFF2-40B4-BE49-F238E27FC236}">
                <a16:creationId xmlns:a16="http://schemas.microsoft.com/office/drawing/2014/main" id="{34AD58A6-9157-134C-A38B-6E1CADA546B0}"/>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322823" y="6200483"/>
            <a:ext cx="1711325" cy="596265"/>
          </a:xfrm>
          <a:prstGeom prst="rect">
            <a:avLst/>
          </a:prstGeom>
        </p:spPr>
      </p:pic>
      <p:sp>
        <p:nvSpPr>
          <p:cNvPr id="6" name="TextBox 5">
            <a:extLst>
              <a:ext uri="{FF2B5EF4-FFF2-40B4-BE49-F238E27FC236}">
                <a16:creationId xmlns:a16="http://schemas.microsoft.com/office/drawing/2014/main" id="{12D036F3-5934-3F69-6407-8CD8B41BE02B}"/>
              </a:ext>
            </a:extLst>
          </p:cNvPr>
          <p:cNvSpPr txBox="1"/>
          <p:nvPr/>
        </p:nvSpPr>
        <p:spPr>
          <a:xfrm>
            <a:off x="619432" y="2257196"/>
            <a:ext cx="11061291" cy="4647426"/>
          </a:xfrm>
          <a:prstGeom prst="rect">
            <a:avLst/>
          </a:prstGeom>
          <a:noFill/>
        </p:spPr>
        <p:txBody>
          <a:bodyPr wrap="square" rtlCol="0">
            <a:spAutoFit/>
          </a:bodyPr>
          <a:lstStyle/>
          <a:p>
            <a:r>
              <a:rPr lang="en-US" sz="2400" b="1" dirty="0">
                <a:solidFill>
                  <a:srgbClr val="00B0F0"/>
                </a:solidFill>
              </a:rPr>
              <a:t>Where can I find out about what my child is learning?</a:t>
            </a:r>
          </a:p>
          <a:p>
            <a:endParaRPr lang="en-US" sz="2400" b="1" dirty="0">
              <a:solidFill>
                <a:srgbClr val="00B0F0"/>
              </a:solidFill>
            </a:endParaRPr>
          </a:p>
          <a:p>
            <a:r>
              <a:rPr lang="en-US" sz="2400" b="1" i="1" dirty="0">
                <a:solidFill>
                  <a:srgbClr val="FFFFFF"/>
                </a:solidFill>
              </a:rPr>
              <a:t>Each term we will share knowledge </a:t>
            </a:r>
            <a:r>
              <a:rPr lang="en-US" sz="2400" b="1" i="1" dirty="0" err="1">
                <a:solidFill>
                  <a:srgbClr val="FFFFFF"/>
                </a:solidFill>
              </a:rPr>
              <a:t>organisers</a:t>
            </a:r>
            <a:r>
              <a:rPr lang="en-US" sz="2400" b="1" i="1" dirty="0">
                <a:solidFill>
                  <a:srgbClr val="FFFFFF"/>
                </a:solidFill>
              </a:rPr>
              <a:t>  for each subject on the class page which can be found on the school website.  This gives information about key learning and vocabulary to help support learning at home.</a:t>
            </a:r>
          </a:p>
          <a:p>
            <a:endParaRPr lang="en-US" sz="2400" b="1" i="1" dirty="0">
              <a:solidFill>
                <a:srgbClr val="FFFFFF"/>
              </a:solidFill>
            </a:endParaRPr>
          </a:p>
          <a:p>
            <a:r>
              <a:rPr lang="en-US" sz="2400" b="1" dirty="0">
                <a:solidFill>
                  <a:srgbClr val="00B0F0"/>
                </a:solidFill>
              </a:rPr>
              <a:t>Where can I find important dates?</a:t>
            </a:r>
          </a:p>
          <a:p>
            <a:endParaRPr lang="en-US" sz="2400" b="1" i="1" dirty="0">
              <a:solidFill>
                <a:srgbClr val="00B0F0"/>
              </a:solidFill>
            </a:endParaRPr>
          </a:p>
          <a:p>
            <a:r>
              <a:rPr lang="en-US" sz="2400" b="1" i="1" dirty="0">
                <a:solidFill>
                  <a:srgbClr val="FFFFFF"/>
                </a:solidFill>
              </a:rPr>
              <a:t>The school calendar can be found on the school website.  This is regularly updated with key dates for your diaries. </a:t>
            </a:r>
          </a:p>
          <a:p>
            <a:endParaRPr lang="en-US" sz="2800" b="1" dirty="0">
              <a:solidFill>
                <a:srgbClr val="FFFFFF"/>
              </a:solidFill>
            </a:endParaRPr>
          </a:p>
          <a:p>
            <a:endParaRPr lang="en-US" sz="2800" b="1" dirty="0">
              <a:solidFill>
                <a:srgbClr val="FFFFFF"/>
              </a:solidFill>
            </a:endParaRPr>
          </a:p>
        </p:txBody>
      </p:sp>
    </p:spTree>
    <p:extLst>
      <p:ext uri="{BB962C8B-B14F-4D97-AF65-F5344CB8AC3E}">
        <p14:creationId xmlns:p14="http://schemas.microsoft.com/office/powerpoint/2010/main" val="380163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41831-0B05-889E-9601-5FB4ADDAACA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DE280F4-C652-4092-D011-067B241FF4D8}"/>
              </a:ext>
            </a:extLst>
          </p:cNvPr>
          <p:cNvSpPr/>
          <p:nvPr/>
        </p:nvSpPr>
        <p:spPr>
          <a:xfrm>
            <a:off x="-12442" y="-2"/>
            <a:ext cx="12192001" cy="6954255"/>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logo with white text and colorful stars&#10;&#10;Description automatically generated">
            <a:extLst>
              <a:ext uri="{FF2B5EF4-FFF2-40B4-BE49-F238E27FC236}">
                <a16:creationId xmlns:a16="http://schemas.microsoft.com/office/drawing/2014/main" id="{6B121964-6B3E-B309-7AFA-35ED9C9B3D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1364828" cy="1364828"/>
          </a:xfrm>
          <a:prstGeom prst="rect">
            <a:avLst/>
          </a:prstGeom>
        </p:spPr>
      </p:pic>
      <p:sp>
        <p:nvSpPr>
          <p:cNvPr id="10" name="Title 1">
            <a:extLst>
              <a:ext uri="{FF2B5EF4-FFF2-40B4-BE49-F238E27FC236}">
                <a16:creationId xmlns:a16="http://schemas.microsoft.com/office/drawing/2014/main" id="{3BE1D80C-C1AC-EB8E-3CC2-DE81BBA394DB}"/>
              </a:ext>
            </a:extLst>
          </p:cNvPr>
          <p:cNvSpPr txBox="1">
            <a:spLocks/>
          </p:cNvSpPr>
          <p:nvPr/>
        </p:nvSpPr>
        <p:spPr>
          <a:xfrm>
            <a:off x="1636673" y="118472"/>
            <a:ext cx="5611160" cy="1010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bg1">
                    <a:lumMod val="95000"/>
                  </a:schemeClr>
                </a:solidFill>
                <a:latin typeface="Calibri" panose="020F0502020204030204" pitchFamily="34" charset="0"/>
                <a:cs typeface="Calibri" panose="020F0502020204030204" pitchFamily="34" charset="0"/>
              </a:rPr>
              <a:t>If you need support….</a:t>
            </a:r>
          </a:p>
        </p:txBody>
      </p:sp>
      <p:sp>
        <p:nvSpPr>
          <p:cNvPr id="8" name="TextBox 7">
            <a:extLst>
              <a:ext uri="{FF2B5EF4-FFF2-40B4-BE49-F238E27FC236}">
                <a16:creationId xmlns:a16="http://schemas.microsoft.com/office/drawing/2014/main" id="{87B28998-DEAA-7A52-8D69-54621F2C74C0}"/>
              </a:ext>
            </a:extLst>
          </p:cNvPr>
          <p:cNvSpPr txBox="1"/>
          <p:nvPr/>
        </p:nvSpPr>
        <p:spPr>
          <a:xfrm>
            <a:off x="554945" y="1225689"/>
            <a:ext cx="6063291" cy="5632311"/>
          </a:xfrm>
          <a:prstGeom prst="rect">
            <a:avLst/>
          </a:prstGeom>
          <a:noFill/>
        </p:spPr>
        <p:txBody>
          <a:bodyPr wrap="square" rtlCol="0">
            <a:spAutoFit/>
          </a:bodyPr>
          <a:lstStyle/>
          <a:p>
            <a:r>
              <a:rPr lang="en-US" dirty="0">
                <a:solidFill>
                  <a:srgbClr val="FFFFFF"/>
                </a:solidFill>
              </a:rPr>
              <a:t>To help our school run smoothly and ensure we give our families the best support possible, please see our communication flow chart.</a:t>
            </a:r>
          </a:p>
          <a:p>
            <a:endParaRPr lang="en-US" dirty="0">
              <a:solidFill>
                <a:srgbClr val="FFFFFF"/>
              </a:solidFill>
            </a:endParaRPr>
          </a:p>
          <a:p>
            <a:r>
              <a:rPr lang="en-US" b="1" dirty="0">
                <a:solidFill>
                  <a:srgbClr val="00B0F0"/>
                </a:solidFill>
              </a:rPr>
              <a:t>School office </a:t>
            </a:r>
            <a:r>
              <a:rPr lang="en-US" dirty="0">
                <a:solidFill>
                  <a:srgbClr val="FFFFFF"/>
                </a:solidFill>
              </a:rPr>
              <a:t>– please contact for administrative queries and urgent messages during the school day. </a:t>
            </a:r>
          </a:p>
          <a:p>
            <a:endParaRPr lang="en-US" dirty="0">
              <a:solidFill>
                <a:srgbClr val="FFFFFF"/>
              </a:solidFill>
            </a:endParaRPr>
          </a:p>
          <a:p>
            <a:r>
              <a:rPr lang="en-US" dirty="0">
                <a:solidFill>
                  <a:srgbClr val="FFFFFF"/>
                </a:solidFill>
              </a:rPr>
              <a:t>Please always contact your </a:t>
            </a:r>
            <a:r>
              <a:rPr lang="en-US" b="1" dirty="0">
                <a:solidFill>
                  <a:srgbClr val="00B0F0"/>
                </a:solidFill>
              </a:rPr>
              <a:t>child’s class teacher in the first instance </a:t>
            </a:r>
            <a:r>
              <a:rPr lang="en-US" dirty="0">
                <a:solidFill>
                  <a:srgbClr val="FFFFFF"/>
                </a:solidFill>
              </a:rPr>
              <a:t>for additional support, queries or concerns.  They know your child the best and are always happy to help.  They will always do their best to reply promptly but please bear in mind that they are teaching during the school day and may have clubs, training or meetings after school so it may not be instant. </a:t>
            </a:r>
          </a:p>
          <a:p>
            <a:endParaRPr lang="en-US" dirty="0">
              <a:solidFill>
                <a:srgbClr val="FFFFFF"/>
              </a:solidFill>
            </a:endParaRPr>
          </a:p>
          <a:p>
            <a:r>
              <a:rPr lang="en-US" dirty="0">
                <a:solidFill>
                  <a:srgbClr val="FFFFFF"/>
                </a:solidFill>
              </a:rPr>
              <a:t>Depending on the nature of your query, the class teacher may then signpost to another member of the leadership team.  If you are not satisfied with a response from the class teacher, please contact the relevant phase leader for your child’s year group.  Thank You. </a:t>
            </a:r>
          </a:p>
        </p:txBody>
      </p:sp>
      <p:pic>
        <p:nvPicPr>
          <p:cNvPr id="3" name="Picture 2">
            <a:extLst>
              <a:ext uri="{FF2B5EF4-FFF2-40B4-BE49-F238E27FC236}">
                <a16:creationId xmlns:a16="http://schemas.microsoft.com/office/drawing/2014/main" id="{35F75178-A0E0-2BEF-8146-73C349A58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0506" y="48125"/>
            <a:ext cx="5022273" cy="6858000"/>
          </a:xfrm>
          <a:prstGeom prst="rect">
            <a:avLst/>
          </a:prstGeom>
        </p:spPr>
      </p:pic>
    </p:spTree>
    <p:extLst>
      <p:ext uri="{BB962C8B-B14F-4D97-AF65-F5344CB8AC3E}">
        <p14:creationId xmlns:p14="http://schemas.microsoft.com/office/powerpoint/2010/main" val="3936726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460F-5EC0-3B4B-9D08-D26601CB6B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46D2A42-A2A4-6EFF-C757-0F6819126C81}"/>
              </a:ext>
            </a:extLst>
          </p:cNvPr>
          <p:cNvSpPr/>
          <p:nvPr/>
        </p:nvSpPr>
        <p:spPr>
          <a:xfrm>
            <a:off x="-12442" y="-2"/>
            <a:ext cx="12192001" cy="6954255"/>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logo with white text and colorful stars&#10;&#10;Description automatically generated">
            <a:extLst>
              <a:ext uri="{FF2B5EF4-FFF2-40B4-BE49-F238E27FC236}">
                <a16:creationId xmlns:a16="http://schemas.microsoft.com/office/drawing/2014/main" id="{B48EF5A4-E4F1-E9C5-114C-5AB7B2E830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1364828" cy="1364828"/>
          </a:xfrm>
          <a:prstGeom prst="rect">
            <a:avLst/>
          </a:prstGeom>
        </p:spPr>
      </p:pic>
      <p:sp>
        <p:nvSpPr>
          <p:cNvPr id="10" name="Title 1">
            <a:extLst>
              <a:ext uri="{FF2B5EF4-FFF2-40B4-BE49-F238E27FC236}">
                <a16:creationId xmlns:a16="http://schemas.microsoft.com/office/drawing/2014/main" id="{6BD51E8A-57AE-821B-5616-36E66629BBB1}"/>
              </a:ext>
            </a:extLst>
          </p:cNvPr>
          <p:cNvSpPr txBox="1">
            <a:spLocks/>
          </p:cNvSpPr>
          <p:nvPr/>
        </p:nvSpPr>
        <p:spPr>
          <a:xfrm>
            <a:off x="1636673" y="118472"/>
            <a:ext cx="5611160" cy="1010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b="1" dirty="0">
              <a:solidFill>
                <a:schemeClr val="bg1">
                  <a:lumMod val="95000"/>
                </a:schemeClr>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76C47A3-B4FF-ABE6-7BD2-C16CA5526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4531" y="96253"/>
            <a:ext cx="4537175" cy="6858000"/>
          </a:xfrm>
          <a:prstGeom prst="rect">
            <a:avLst/>
          </a:prstGeom>
        </p:spPr>
      </p:pic>
    </p:spTree>
    <p:extLst>
      <p:ext uri="{BB962C8B-B14F-4D97-AF65-F5344CB8AC3E}">
        <p14:creationId xmlns:p14="http://schemas.microsoft.com/office/powerpoint/2010/main" val="1385844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606239D-C160-9827-C425-2D8005C468F3}"/>
              </a:ext>
            </a:extLst>
          </p:cNvPr>
          <p:cNvSpPr/>
          <p:nvPr/>
        </p:nvSpPr>
        <p:spPr>
          <a:xfrm>
            <a:off x="-1" y="0"/>
            <a:ext cx="6322979" cy="6857999"/>
          </a:xfrm>
          <a:prstGeom prst="rect">
            <a:avLst/>
          </a:prstGeom>
          <a:gradFill flip="none" rotWithShape="1">
            <a:gsLst>
              <a:gs pos="18000">
                <a:srgbClr val="3546C3"/>
              </a:gs>
              <a:gs pos="98000">
                <a:srgbClr val="FFFFFF">
                  <a:alpha val="0"/>
                </a:srgbClr>
              </a:gs>
              <a:gs pos="0">
                <a:srgbClr val="0A1EB6"/>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A logo with white text and colorful stars&#10;&#10;Description automatically generated">
            <a:extLst>
              <a:ext uri="{FF2B5EF4-FFF2-40B4-BE49-F238E27FC236}">
                <a16:creationId xmlns:a16="http://schemas.microsoft.com/office/drawing/2014/main" id="{DEA1215F-ED77-9796-DAB6-93D8DC8791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
            <a:ext cx="2765502" cy="2765502"/>
          </a:xfrm>
          <a:prstGeom prst="rect">
            <a:avLst/>
          </a:prstGeom>
        </p:spPr>
      </p:pic>
      <p:sp>
        <p:nvSpPr>
          <p:cNvPr id="15" name="Title 1">
            <a:extLst>
              <a:ext uri="{FF2B5EF4-FFF2-40B4-BE49-F238E27FC236}">
                <a16:creationId xmlns:a16="http://schemas.microsoft.com/office/drawing/2014/main" id="{6D366588-4734-B181-8E39-9235367444E0}"/>
              </a:ext>
            </a:extLst>
          </p:cNvPr>
          <p:cNvSpPr>
            <a:spLocks noGrp="1"/>
          </p:cNvSpPr>
          <p:nvPr>
            <p:ph type="ctrTitle"/>
          </p:nvPr>
        </p:nvSpPr>
        <p:spPr>
          <a:xfrm>
            <a:off x="3361669" y="187829"/>
            <a:ext cx="8167722" cy="1194920"/>
          </a:xfrm>
        </p:spPr>
        <p:txBody>
          <a:bodyPr>
            <a:normAutofit/>
          </a:bodyPr>
          <a:lstStyle/>
          <a:p>
            <a:r>
              <a:rPr lang="en-GB" sz="6600" b="1" dirty="0">
                <a:solidFill>
                  <a:srgbClr val="0A1EB6"/>
                </a:solidFill>
                <a:latin typeface="Calibri"/>
                <a:ea typeface="Calibri"/>
                <a:cs typeface="Calibri"/>
              </a:rPr>
              <a:t>Overview of the Year</a:t>
            </a:r>
          </a:p>
        </p:txBody>
      </p:sp>
      <p:pic>
        <p:nvPicPr>
          <p:cNvPr id="16" name="Picture 15" descr="A blue and black logo&#10;&#10;Description automatically generated">
            <a:extLst>
              <a:ext uri="{FF2B5EF4-FFF2-40B4-BE49-F238E27FC236}">
                <a16:creationId xmlns:a16="http://schemas.microsoft.com/office/drawing/2014/main" id="{BA5302E3-6071-AF1E-F8FA-8322528CAB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322823" y="6200483"/>
            <a:ext cx="1711325" cy="596265"/>
          </a:xfrm>
          <a:prstGeom prst="rect">
            <a:avLst/>
          </a:prstGeom>
        </p:spPr>
      </p:pic>
      <p:sp>
        <p:nvSpPr>
          <p:cNvPr id="18" name="Text Box 1">
            <a:extLst>
              <a:ext uri="{FF2B5EF4-FFF2-40B4-BE49-F238E27FC236}">
                <a16:creationId xmlns:a16="http://schemas.microsoft.com/office/drawing/2014/main" id="{07EBFA7D-9360-E2DB-C9A3-F9D615043ED4}"/>
              </a:ext>
            </a:extLst>
          </p:cNvPr>
          <p:cNvSpPr txBox="1"/>
          <p:nvPr/>
        </p:nvSpPr>
        <p:spPr>
          <a:xfrm>
            <a:off x="1013514" y="6230096"/>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A4A1CE2-914D-9066-EB05-FB64614FCF3E}"/>
              </a:ext>
            </a:extLst>
          </p:cNvPr>
          <p:cNvSpPr txBox="1"/>
          <p:nvPr/>
        </p:nvSpPr>
        <p:spPr>
          <a:xfrm>
            <a:off x="4883961" y="3155096"/>
            <a:ext cx="5711687" cy="461665"/>
          </a:xfrm>
          <a:prstGeom prst="rect">
            <a:avLst/>
          </a:prstGeom>
          <a:noFill/>
        </p:spPr>
        <p:txBody>
          <a:bodyPr wrap="square" rtlCol="0">
            <a:spAutoFit/>
          </a:bodyPr>
          <a:lstStyle/>
          <a:p>
            <a:r>
              <a:rPr lang="en-US" sz="2400" b="1" dirty="0">
                <a:solidFill>
                  <a:srgbClr val="0A1EB6"/>
                </a:solidFill>
              </a:rPr>
              <a:t>What to expect this year.</a:t>
            </a:r>
          </a:p>
        </p:txBody>
      </p:sp>
    </p:spTree>
    <p:extLst>
      <p:ext uri="{BB962C8B-B14F-4D97-AF65-F5344CB8AC3E}">
        <p14:creationId xmlns:p14="http://schemas.microsoft.com/office/powerpoint/2010/main" val="464131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3A69-70EC-F66F-9259-F68C119A2D0B}"/>
              </a:ext>
            </a:extLst>
          </p:cNvPr>
          <p:cNvSpPr/>
          <p:nvPr/>
        </p:nvSpPr>
        <p:spPr>
          <a:xfrm>
            <a:off x="0" y="-2"/>
            <a:ext cx="12192001" cy="6928454"/>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A logo with white text and colorful stars&#10;&#10;Description automatically generated">
            <a:extLst>
              <a:ext uri="{FF2B5EF4-FFF2-40B4-BE49-F238E27FC236}">
                <a16:creationId xmlns:a16="http://schemas.microsoft.com/office/drawing/2014/main" id="{D79A3FAF-517B-CC77-6FA2-CC68AA335D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917" y="129707"/>
            <a:ext cx="1792928" cy="1792928"/>
          </a:xfrm>
          <a:prstGeom prst="rect">
            <a:avLst/>
          </a:prstGeom>
        </p:spPr>
      </p:pic>
      <p:sp>
        <p:nvSpPr>
          <p:cNvPr id="12" name="Title 1">
            <a:extLst>
              <a:ext uri="{FF2B5EF4-FFF2-40B4-BE49-F238E27FC236}">
                <a16:creationId xmlns:a16="http://schemas.microsoft.com/office/drawing/2014/main" id="{1BDA6F0C-D369-6E34-C9AD-1BDCB32EF8B2}"/>
              </a:ext>
            </a:extLst>
          </p:cNvPr>
          <p:cNvSpPr txBox="1">
            <a:spLocks/>
          </p:cNvSpPr>
          <p:nvPr/>
        </p:nvSpPr>
        <p:spPr>
          <a:xfrm>
            <a:off x="-129547" y="2448481"/>
            <a:ext cx="6108441" cy="3727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p:txBody>
      </p:sp>
      <p:sp>
        <p:nvSpPr>
          <p:cNvPr id="14" name="Text Box 1">
            <a:extLst>
              <a:ext uri="{FF2B5EF4-FFF2-40B4-BE49-F238E27FC236}">
                <a16:creationId xmlns:a16="http://schemas.microsoft.com/office/drawing/2014/main" id="{02735F99-ABE3-25D7-B11F-F03EF1FFFA17}"/>
              </a:ext>
            </a:extLst>
          </p:cNvPr>
          <p:cNvSpPr txBox="1"/>
          <p:nvPr/>
        </p:nvSpPr>
        <p:spPr>
          <a:xfrm>
            <a:off x="4067734" y="6430594"/>
            <a:ext cx="4056529" cy="427406"/>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pic>
        <p:nvPicPr>
          <p:cNvPr id="15" name="Picture 14" descr="A blue and black logo&#10;&#10;Description automatically generated">
            <a:extLst>
              <a:ext uri="{FF2B5EF4-FFF2-40B4-BE49-F238E27FC236}">
                <a16:creationId xmlns:a16="http://schemas.microsoft.com/office/drawing/2014/main" id="{CF4A7E75-53F7-3CF1-4518-155C3287F9F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247248" y="6213608"/>
            <a:ext cx="1711325" cy="596265"/>
          </a:xfrm>
          <a:prstGeom prst="rect">
            <a:avLst/>
          </a:prstGeom>
        </p:spPr>
      </p:pic>
      <p:sp>
        <p:nvSpPr>
          <p:cNvPr id="10" name="TextBox 9">
            <a:extLst>
              <a:ext uri="{FF2B5EF4-FFF2-40B4-BE49-F238E27FC236}">
                <a16:creationId xmlns:a16="http://schemas.microsoft.com/office/drawing/2014/main" id="{A8B85D77-16A6-76E5-9C3E-0CF58080BBD6}"/>
              </a:ext>
            </a:extLst>
          </p:cNvPr>
          <p:cNvSpPr txBox="1"/>
          <p:nvPr/>
        </p:nvSpPr>
        <p:spPr>
          <a:xfrm>
            <a:off x="1980620" y="129707"/>
            <a:ext cx="10211380" cy="707886"/>
          </a:xfrm>
          <a:prstGeom prst="rect">
            <a:avLst/>
          </a:prstGeom>
          <a:noFill/>
        </p:spPr>
        <p:txBody>
          <a:bodyPr wrap="square" rtlCol="0">
            <a:spAutoFit/>
          </a:bodyPr>
          <a:lstStyle/>
          <a:p>
            <a:pPr algn="ctr"/>
            <a:r>
              <a:rPr lang="en-GB" sz="4000" b="1" i="1" dirty="0">
                <a:solidFill>
                  <a:srgbClr val="FFFFFF"/>
                </a:solidFill>
                <a:latin typeface="Calibri" panose="020F0502020204030204" pitchFamily="34" charset="0"/>
                <a:cs typeface="Calibri" panose="020F0502020204030204" pitchFamily="34" charset="0"/>
              </a:rPr>
              <a:t>School Life</a:t>
            </a:r>
            <a:endParaRPr lang="en-GB" sz="4000" dirty="0">
              <a:solidFill>
                <a:srgbClr val="FFFFFF"/>
              </a:solidFill>
            </a:endParaRPr>
          </a:p>
        </p:txBody>
      </p:sp>
      <p:sp>
        <p:nvSpPr>
          <p:cNvPr id="2" name="TextBox 1">
            <a:extLst>
              <a:ext uri="{FF2B5EF4-FFF2-40B4-BE49-F238E27FC236}">
                <a16:creationId xmlns:a16="http://schemas.microsoft.com/office/drawing/2014/main" id="{4F8DE11B-3390-6702-B9D0-22182C03C0CC}"/>
              </a:ext>
            </a:extLst>
          </p:cNvPr>
          <p:cNvSpPr txBox="1"/>
          <p:nvPr/>
        </p:nvSpPr>
        <p:spPr>
          <a:xfrm>
            <a:off x="666461" y="1863262"/>
            <a:ext cx="10859074" cy="3785652"/>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FFFFFF"/>
                </a:solidFill>
              </a:rPr>
              <a:t>Attendance </a:t>
            </a:r>
          </a:p>
          <a:p>
            <a:endParaRPr lang="en-US" sz="2400" b="1" dirty="0">
              <a:solidFill>
                <a:srgbClr val="FFFFFF"/>
              </a:solidFill>
            </a:endParaRPr>
          </a:p>
          <a:p>
            <a:pPr marL="285750" indent="-285750">
              <a:buFont typeface="Arial" panose="020B0604020202020204" pitchFamily="34" charset="0"/>
              <a:buChar char="•"/>
            </a:pPr>
            <a:r>
              <a:rPr lang="en-US" sz="2400" b="1" dirty="0">
                <a:solidFill>
                  <a:srgbClr val="FFFFFF"/>
                </a:solidFill>
              </a:rPr>
              <a:t>Punctuality</a:t>
            </a:r>
          </a:p>
          <a:p>
            <a:endParaRPr lang="en-US" sz="2400" b="1" dirty="0">
              <a:solidFill>
                <a:srgbClr val="FFFFFF"/>
              </a:solidFill>
            </a:endParaRPr>
          </a:p>
          <a:p>
            <a:pPr marL="285750" indent="-285750">
              <a:buFont typeface="Arial" panose="020B0604020202020204" pitchFamily="34" charset="0"/>
              <a:buChar char="•"/>
            </a:pPr>
            <a:r>
              <a:rPr lang="en-US" sz="2400" b="1" dirty="0">
                <a:solidFill>
                  <a:srgbClr val="FFFFFF"/>
                </a:solidFill>
              </a:rPr>
              <a:t>Uniform expectations – please see the uniform policy for school uniform and PE kit. School shoes. No make-up or jewelry. Long hair to be tied up – hair of natural colour. Waterproof coat as we go outside in all weathers for fresh air and movement.</a:t>
            </a:r>
          </a:p>
          <a:p>
            <a:endParaRPr lang="en-US" sz="2400" b="1" dirty="0">
              <a:solidFill>
                <a:srgbClr val="FFFFFF"/>
              </a:solidFill>
            </a:endParaRPr>
          </a:p>
          <a:p>
            <a:pPr marL="285750" indent="-285750">
              <a:buFont typeface="Arial" panose="020B0604020202020204" pitchFamily="34" charset="0"/>
              <a:buChar char="•"/>
            </a:pPr>
            <a:r>
              <a:rPr lang="en-GB" sz="2400" b="1" dirty="0">
                <a:solidFill>
                  <a:srgbClr val="FFFFFF"/>
                </a:solidFill>
              </a:rPr>
              <a:t>Daily – named water bottle, snack if needed and reading books</a:t>
            </a:r>
            <a:r>
              <a:rPr lang="en-US" sz="2400" b="1" dirty="0">
                <a:solidFill>
                  <a:srgbClr val="FFFFFF"/>
                </a:solidFill>
              </a:rPr>
              <a:t>. </a:t>
            </a:r>
          </a:p>
        </p:txBody>
      </p:sp>
      <p:pic>
        <p:nvPicPr>
          <p:cNvPr id="7" name="Picture 6">
            <a:extLst>
              <a:ext uri="{FF2B5EF4-FFF2-40B4-BE49-F238E27FC236}">
                <a16:creationId xmlns:a16="http://schemas.microsoft.com/office/drawing/2014/main" id="{5270F3A6-030D-298D-973D-1CD292ED0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70846">
            <a:off x="10527744" y="671649"/>
            <a:ext cx="1000455" cy="1716571"/>
          </a:xfrm>
          <a:prstGeom prst="rect">
            <a:avLst/>
          </a:prstGeom>
        </p:spPr>
      </p:pic>
      <p:pic>
        <p:nvPicPr>
          <p:cNvPr id="9" name="Picture 8">
            <a:extLst>
              <a:ext uri="{FF2B5EF4-FFF2-40B4-BE49-F238E27FC236}">
                <a16:creationId xmlns:a16="http://schemas.microsoft.com/office/drawing/2014/main" id="{1B1950B7-58B6-FFAA-C5BF-9069F548C6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47747">
            <a:off x="2311942" y="498253"/>
            <a:ext cx="1225461" cy="874042"/>
          </a:xfrm>
          <a:prstGeom prst="rect">
            <a:avLst/>
          </a:prstGeom>
        </p:spPr>
      </p:pic>
      <p:sp>
        <p:nvSpPr>
          <p:cNvPr id="13" name="Rounded Rectangle 12">
            <a:extLst>
              <a:ext uri="{FF2B5EF4-FFF2-40B4-BE49-F238E27FC236}">
                <a16:creationId xmlns:a16="http://schemas.microsoft.com/office/drawing/2014/main" id="{6C37441D-33A5-4932-3333-486CE40C40F0}"/>
              </a:ext>
            </a:extLst>
          </p:cNvPr>
          <p:cNvSpPr/>
          <p:nvPr/>
        </p:nvSpPr>
        <p:spPr>
          <a:xfrm>
            <a:off x="3833519" y="967302"/>
            <a:ext cx="6413729" cy="231877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6B71DFF-9107-6241-7B73-FD693FC8C309}"/>
              </a:ext>
            </a:extLst>
          </p:cNvPr>
          <p:cNvSpPr txBox="1"/>
          <p:nvPr/>
        </p:nvSpPr>
        <p:spPr>
          <a:xfrm>
            <a:off x="4012602" y="1247931"/>
            <a:ext cx="6181756" cy="1815882"/>
          </a:xfrm>
          <a:prstGeom prst="rect">
            <a:avLst/>
          </a:prstGeom>
          <a:noFill/>
        </p:spPr>
        <p:txBody>
          <a:bodyPr wrap="square" rtlCol="0">
            <a:spAutoFit/>
          </a:bodyPr>
          <a:lstStyle/>
          <a:p>
            <a:r>
              <a:rPr lang="en-GB" sz="1400" b="1" dirty="0">
                <a:solidFill>
                  <a:srgbClr val="0A1EB6"/>
                </a:solidFill>
              </a:rPr>
              <a:t>If your child is unable to attend school, please either telephone </a:t>
            </a:r>
            <a:r>
              <a:rPr lang="en-GB" sz="1400" b="1" dirty="0">
                <a:solidFill>
                  <a:srgbClr val="0A1EB6"/>
                </a:solidFill>
                <a:highlight>
                  <a:srgbClr val="FFFF00"/>
                </a:highlight>
              </a:rPr>
              <a:t>the school office on 01270 449560 or email </a:t>
            </a:r>
            <a:r>
              <a:rPr lang="en-GB" sz="1400" b="1" dirty="0" err="1">
                <a:solidFill>
                  <a:srgbClr val="0A1EB6"/>
                </a:solidFill>
                <a:highlight>
                  <a:srgbClr val="FFFF00"/>
                </a:highlight>
              </a:rPr>
              <a:t>offleyadmin@sbmat.org</a:t>
            </a:r>
            <a:r>
              <a:rPr lang="en-GB" sz="1400" b="1" dirty="0">
                <a:solidFill>
                  <a:srgbClr val="0A1EB6"/>
                </a:solidFill>
                <a:highlight>
                  <a:srgbClr val="FFFF00"/>
                </a:highlight>
              </a:rPr>
              <a:t> with your child’s full name, class and reason for absence.</a:t>
            </a:r>
          </a:p>
          <a:p>
            <a:r>
              <a:rPr lang="en-GB" sz="1400" b="1" dirty="0">
                <a:solidFill>
                  <a:srgbClr val="0A1EB6"/>
                </a:solidFill>
              </a:rPr>
              <a:t>Regular attendance is extremely important as it promotes good outcomes for children. It has a positive impact on children's cognitive and social development. </a:t>
            </a:r>
          </a:p>
          <a:p>
            <a:r>
              <a:rPr lang="en-GB" sz="1400" b="1" dirty="0">
                <a:solidFill>
                  <a:srgbClr val="0A1EB6"/>
                </a:solidFill>
              </a:rPr>
              <a:t>If there are any issues that may be impacting on your child’s attendance, and you would like any support please contact the school office to arrange a meeting with Mrs Morgan who is the School's Family Support Officer. </a:t>
            </a:r>
          </a:p>
        </p:txBody>
      </p:sp>
    </p:spTree>
    <p:extLst>
      <p:ext uri="{BB962C8B-B14F-4D97-AF65-F5344CB8AC3E}">
        <p14:creationId xmlns:p14="http://schemas.microsoft.com/office/powerpoint/2010/main" val="1208372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B2B90-067F-7629-E7B3-820E583ACFF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F50719-BF63-334C-064D-DF2E5C080C8C}"/>
              </a:ext>
            </a:extLst>
          </p:cNvPr>
          <p:cNvSpPr/>
          <p:nvPr/>
        </p:nvSpPr>
        <p:spPr>
          <a:xfrm>
            <a:off x="0" y="-2"/>
            <a:ext cx="12192001" cy="6928454"/>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A logo with white text and colorful stars&#10;&#10;Description automatically generated">
            <a:extLst>
              <a:ext uri="{FF2B5EF4-FFF2-40B4-BE49-F238E27FC236}">
                <a16:creationId xmlns:a16="http://schemas.microsoft.com/office/drawing/2014/main" id="{66691DC8-3A14-9B28-846A-ABA4031804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917" y="129707"/>
            <a:ext cx="1792928" cy="1792928"/>
          </a:xfrm>
          <a:prstGeom prst="rect">
            <a:avLst/>
          </a:prstGeom>
        </p:spPr>
      </p:pic>
      <p:sp>
        <p:nvSpPr>
          <p:cNvPr id="12" name="Title 1">
            <a:extLst>
              <a:ext uri="{FF2B5EF4-FFF2-40B4-BE49-F238E27FC236}">
                <a16:creationId xmlns:a16="http://schemas.microsoft.com/office/drawing/2014/main" id="{7DFCD94B-E19C-D463-B1B3-DCD32765A232}"/>
              </a:ext>
            </a:extLst>
          </p:cNvPr>
          <p:cNvSpPr txBox="1">
            <a:spLocks/>
          </p:cNvSpPr>
          <p:nvPr/>
        </p:nvSpPr>
        <p:spPr>
          <a:xfrm>
            <a:off x="-129547" y="2448481"/>
            <a:ext cx="6108441" cy="3727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p:txBody>
      </p:sp>
      <p:sp>
        <p:nvSpPr>
          <p:cNvPr id="14" name="Text Box 1">
            <a:extLst>
              <a:ext uri="{FF2B5EF4-FFF2-40B4-BE49-F238E27FC236}">
                <a16:creationId xmlns:a16="http://schemas.microsoft.com/office/drawing/2014/main" id="{A9317C2B-3235-1C90-1702-E9DA2C0E6DE4}"/>
              </a:ext>
            </a:extLst>
          </p:cNvPr>
          <p:cNvSpPr txBox="1"/>
          <p:nvPr/>
        </p:nvSpPr>
        <p:spPr>
          <a:xfrm>
            <a:off x="4067734" y="6430594"/>
            <a:ext cx="4056529" cy="427406"/>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pic>
        <p:nvPicPr>
          <p:cNvPr id="15" name="Picture 14" descr="A blue and black logo&#10;&#10;Description automatically generated">
            <a:extLst>
              <a:ext uri="{FF2B5EF4-FFF2-40B4-BE49-F238E27FC236}">
                <a16:creationId xmlns:a16="http://schemas.microsoft.com/office/drawing/2014/main" id="{1D7112CE-1795-8F93-26F6-9CC8818C58D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247248" y="6213608"/>
            <a:ext cx="1711325" cy="596265"/>
          </a:xfrm>
          <a:prstGeom prst="rect">
            <a:avLst/>
          </a:prstGeom>
        </p:spPr>
      </p:pic>
      <p:sp>
        <p:nvSpPr>
          <p:cNvPr id="10" name="TextBox 9">
            <a:extLst>
              <a:ext uri="{FF2B5EF4-FFF2-40B4-BE49-F238E27FC236}">
                <a16:creationId xmlns:a16="http://schemas.microsoft.com/office/drawing/2014/main" id="{5E7834B6-696E-33DD-16EF-78CD3EED939A}"/>
              </a:ext>
            </a:extLst>
          </p:cNvPr>
          <p:cNvSpPr txBox="1"/>
          <p:nvPr/>
        </p:nvSpPr>
        <p:spPr>
          <a:xfrm>
            <a:off x="1980620" y="129707"/>
            <a:ext cx="10211380" cy="707886"/>
          </a:xfrm>
          <a:prstGeom prst="rect">
            <a:avLst/>
          </a:prstGeom>
          <a:noFill/>
        </p:spPr>
        <p:txBody>
          <a:bodyPr wrap="square" rtlCol="0">
            <a:spAutoFit/>
          </a:bodyPr>
          <a:lstStyle/>
          <a:p>
            <a:pPr algn="ctr"/>
            <a:r>
              <a:rPr lang="en-GB" sz="4000" b="1" i="1" dirty="0">
                <a:solidFill>
                  <a:srgbClr val="FFFFFF"/>
                </a:solidFill>
                <a:latin typeface="Calibri" panose="020F0502020204030204" pitchFamily="34" charset="0"/>
                <a:cs typeface="Calibri" panose="020F0502020204030204" pitchFamily="34" charset="0"/>
              </a:rPr>
              <a:t>School Life – Year Two</a:t>
            </a:r>
            <a:endParaRPr lang="en-GB" sz="4000" dirty="0">
              <a:solidFill>
                <a:srgbClr val="FFFFFF"/>
              </a:solidFill>
            </a:endParaRPr>
          </a:p>
        </p:txBody>
      </p:sp>
      <p:sp>
        <p:nvSpPr>
          <p:cNvPr id="2" name="TextBox 1">
            <a:extLst>
              <a:ext uri="{FF2B5EF4-FFF2-40B4-BE49-F238E27FC236}">
                <a16:creationId xmlns:a16="http://schemas.microsoft.com/office/drawing/2014/main" id="{6A81D36D-70EB-9625-18FF-2E4062C85590}"/>
              </a:ext>
            </a:extLst>
          </p:cNvPr>
          <p:cNvSpPr txBox="1"/>
          <p:nvPr/>
        </p:nvSpPr>
        <p:spPr>
          <a:xfrm>
            <a:off x="666461" y="1863262"/>
            <a:ext cx="10859074" cy="3785652"/>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FFFFFF"/>
                </a:solidFill>
              </a:rPr>
              <a:t>We are trying things differently this year!</a:t>
            </a:r>
          </a:p>
          <a:p>
            <a:pPr marL="285750" indent="-285750">
              <a:buFont typeface="Arial" panose="020B0604020202020204" pitchFamily="34" charset="0"/>
              <a:buChar char="•"/>
            </a:pPr>
            <a:endParaRPr lang="en-US" sz="2400" b="1" dirty="0">
              <a:solidFill>
                <a:srgbClr val="FFFFFF"/>
              </a:solidFill>
            </a:endParaRPr>
          </a:p>
          <a:p>
            <a:pPr marL="285750" indent="-285750">
              <a:buFont typeface="Arial" panose="020B0604020202020204" pitchFamily="34" charset="0"/>
              <a:buChar char="•"/>
            </a:pPr>
            <a:r>
              <a:rPr lang="en-US" sz="2400" b="1" dirty="0">
                <a:solidFill>
                  <a:srgbClr val="FFFFFF"/>
                </a:solidFill>
              </a:rPr>
              <a:t>Whole class mornings – Phonics, </a:t>
            </a:r>
            <a:r>
              <a:rPr lang="en-US" sz="2400" b="1" dirty="0" err="1">
                <a:solidFill>
                  <a:srgbClr val="FFFFFF"/>
                </a:solidFill>
              </a:rPr>
              <a:t>maths</a:t>
            </a:r>
            <a:r>
              <a:rPr lang="en-US" sz="2400" b="1" dirty="0">
                <a:solidFill>
                  <a:srgbClr val="FFFFFF"/>
                </a:solidFill>
              </a:rPr>
              <a:t> and English will be taught whole class every morning.</a:t>
            </a:r>
          </a:p>
          <a:p>
            <a:pPr marL="285750" indent="-285750">
              <a:buFont typeface="Arial" panose="020B0604020202020204" pitchFamily="34" charset="0"/>
              <a:buChar char="•"/>
            </a:pPr>
            <a:r>
              <a:rPr lang="en-US" sz="2400" b="1" dirty="0">
                <a:solidFill>
                  <a:srgbClr val="FFFFFF"/>
                </a:solidFill>
              </a:rPr>
              <a:t>In the afternoons we will be using an approach the children are familiar with in Year 1 called continuous provision. Children will work in small focus groups with their teacher. When not in groups they choose one of the learning tasks set in provision to complete. COOL time = Choose our own learning. </a:t>
            </a:r>
          </a:p>
          <a:p>
            <a:pPr marL="285750" indent="-285750">
              <a:buFont typeface="Arial" panose="020B0604020202020204" pitchFamily="34" charset="0"/>
              <a:buChar char="•"/>
            </a:pPr>
            <a:r>
              <a:rPr lang="en-US" sz="2400" b="1" dirty="0">
                <a:solidFill>
                  <a:srgbClr val="FFFFFF"/>
                </a:solidFill>
              </a:rPr>
              <a:t>As the year progresses </a:t>
            </a:r>
            <a:r>
              <a:rPr lang="en-GB" sz="2400" b="1" dirty="0">
                <a:solidFill>
                  <a:srgbClr val="FFFFFF"/>
                </a:solidFill>
              </a:rPr>
              <a:t>(</a:t>
            </a:r>
            <a:r>
              <a:rPr lang="en-US" sz="2400" b="1" dirty="0">
                <a:solidFill>
                  <a:srgbClr val="FFFFFF"/>
                </a:solidFill>
              </a:rPr>
              <a:t>to get your child ready for moving into the juniors), gradually whole class teaching will be across the full day.</a:t>
            </a:r>
          </a:p>
        </p:txBody>
      </p:sp>
      <p:sp>
        <p:nvSpPr>
          <p:cNvPr id="3" name="TextBox 2">
            <a:extLst>
              <a:ext uri="{FF2B5EF4-FFF2-40B4-BE49-F238E27FC236}">
                <a16:creationId xmlns:a16="http://schemas.microsoft.com/office/drawing/2014/main" id="{CBB3C779-C5A2-3BEA-EEFE-62560644E695}"/>
              </a:ext>
            </a:extLst>
          </p:cNvPr>
          <p:cNvSpPr txBox="1"/>
          <p:nvPr/>
        </p:nvSpPr>
        <p:spPr>
          <a:xfrm>
            <a:off x="4012602" y="1247931"/>
            <a:ext cx="6181756" cy="307777"/>
          </a:xfrm>
          <a:prstGeom prst="rect">
            <a:avLst/>
          </a:prstGeom>
          <a:noFill/>
        </p:spPr>
        <p:txBody>
          <a:bodyPr wrap="square" rtlCol="0">
            <a:spAutoFit/>
          </a:bodyPr>
          <a:lstStyle/>
          <a:p>
            <a:r>
              <a:rPr lang="en-GB" sz="1400" b="1" dirty="0">
                <a:solidFill>
                  <a:srgbClr val="0A1EB6"/>
                </a:solidFill>
              </a:rPr>
              <a:t>If your child is Support Officer. </a:t>
            </a:r>
          </a:p>
        </p:txBody>
      </p:sp>
    </p:spTree>
    <p:extLst>
      <p:ext uri="{BB962C8B-B14F-4D97-AF65-F5344CB8AC3E}">
        <p14:creationId xmlns:p14="http://schemas.microsoft.com/office/powerpoint/2010/main" val="44331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EEDB5-CA17-E0E1-BA73-6D8DADEC0E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EDBC5ED-4D7C-BAE0-E02E-A55AFAC256DE}"/>
              </a:ext>
            </a:extLst>
          </p:cNvPr>
          <p:cNvSpPr/>
          <p:nvPr/>
        </p:nvSpPr>
        <p:spPr>
          <a:xfrm>
            <a:off x="0" y="-2"/>
            <a:ext cx="12192001" cy="6928454"/>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800" b="1" u="sng" dirty="0">
              <a:solidFill>
                <a:srgbClr val="FFFFFF"/>
              </a:solidFill>
            </a:endParaRPr>
          </a:p>
          <a:p>
            <a:endParaRPr lang="en-GB" b="1" u="sng" dirty="0">
              <a:solidFill>
                <a:srgbClr val="FFFFFF"/>
              </a:solidFill>
            </a:endParaRPr>
          </a:p>
          <a:p>
            <a:endParaRPr lang="en-GB" sz="1800" b="1" u="sng" dirty="0">
              <a:solidFill>
                <a:srgbClr val="FFFFFF"/>
              </a:solidFill>
            </a:endParaRPr>
          </a:p>
          <a:p>
            <a:endParaRPr lang="en-GB" b="1" u="sng" dirty="0">
              <a:solidFill>
                <a:srgbClr val="FFFFFF"/>
              </a:solidFill>
            </a:endParaRPr>
          </a:p>
          <a:p>
            <a:endParaRPr lang="en-GB" sz="1800" b="1" u="sng" dirty="0">
              <a:solidFill>
                <a:srgbClr val="FFFFFF"/>
              </a:solidFill>
            </a:endParaRPr>
          </a:p>
          <a:p>
            <a:endParaRPr lang="en-GB" b="1" u="sng" dirty="0">
              <a:solidFill>
                <a:srgbClr val="FFFFFF"/>
              </a:solidFill>
            </a:endParaRPr>
          </a:p>
          <a:p>
            <a:endParaRPr lang="en-GB" sz="1800" b="1" u="sng" dirty="0">
              <a:solidFill>
                <a:srgbClr val="FFFFFF"/>
              </a:solidFill>
            </a:endParaRPr>
          </a:p>
          <a:p>
            <a:endParaRPr lang="en-GB" b="1" u="sng" dirty="0">
              <a:solidFill>
                <a:srgbClr val="FFFFFF"/>
              </a:solidFill>
            </a:endParaRPr>
          </a:p>
          <a:p>
            <a:endParaRPr lang="en-GB" sz="1800" b="1" u="sng" dirty="0">
              <a:solidFill>
                <a:srgbClr val="FFFFFF"/>
              </a:solidFill>
            </a:endParaRPr>
          </a:p>
          <a:p>
            <a:endParaRPr lang="en-GB" b="1" u="sng" dirty="0">
              <a:solidFill>
                <a:srgbClr val="FFFFFF"/>
              </a:solidFill>
            </a:endParaRPr>
          </a:p>
          <a:p>
            <a:endParaRPr lang="en-GB" sz="1800" b="1" u="sng" dirty="0">
              <a:solidFill>
                <a:srgbClr val="FFFFFF"/>
              </a:solidFill>
            </a:endParaRPr>
          </a:p>
          <a:p>
            <a:r>
              <a:rPr lang="en-GB" b="1" u="sng" dirty="0">
                <a:solidFill>
                  <a:srgbClr val="FFFFFF"/>
                </a:solidFill>
              </a:rPr>
              <a:t>        </a:t>
            </a:r>
          </a:p>
          <a:p>
            <a:endParaRPr lang="en-GB" sz="1800" b="1" u="sng" dirty="0">
              <a:solidFill>
                <a:srgbClr val="FFFFFF"/>
              </a:solidFill>
            </a:endParaRPr>
          </a:p>
          <a:p>
            <a:endParaRPr lang="en-GB" b="1" u="sng" dirty="0">
              <a:solidFill>
                <a:srgbClr val="FFFFFF"/>
              </a:solidFill>
            </a:endParaRPr>
          </a:p>
          <a:p>
            <a:endParaRPr lang="en-US" sz="1800" b="1" u="sng" dirty="0">
              <a:solidFill>
                <a:srgbClr val="FFFFFF"/>
              </a:solidFill>
            </a:endParaRPr>
          </a:p>
        </p:txBody>
      </p:sp>
      <p:pic>
        <p:nvPicPr>
          <p:cNvPr id="6" name="Picture 5" descr="A logo with white text and colorful stars&#10;&#10;Description automatically generated">
            <a:extLst>
              <a:ext uri="{FF2B5EF4-FFF2-40B4-BE49-F238E27FC236}">
                <a16:creationId xmlns:a16="http://schemas.microsoft.com/office/drawing/2014/main" id="{1ED77A44-3F4C-F474-6CC8-DEF9F0B9B1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917" y="129707"/>
            <a:ext cx="1792928" cy="1792928"/>
          </a:xfrm>
          <a:prstGeom prst="rect">
            <a:avLst/>
          </a:prstGeom>
        </p:spPr>
      </p:pic>
      <p:sp>
        <p:nvSpPr>
          <p:cNvPr id="12" name="Title 1">
            <a:extLst>
              <a:ext uri="{FF2B5EF4-FFF2-40B4-BE49-F238E27FC236}">
                <a16:creationId xmlns:a16="http://schemas.microsoft.com/office/drawing/2014/main" id="{CD7D5598-6DA1-AFBB-09EA-00808BCAF9BD}"/>
              </a:ext>
            </a:extLst>
          </p:cNvPr>
          <p:cNvSpPr txBox="1">
            <a:spLocks/>
          </p:cNvSpPr>
          <p:nvPr/>
        </p:nvSpPr>
        <p:spPr>
          <a:xfrm>
            <a:off x="-129547" y="2448481"/>
            <a:ext cx="6108441" cy="3727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p:txBody>
      </p:sp>
      <p:sp>
        <p:nvSpPr>
          <p:cNvPr id="14" name="Text Box 1">
            <a:extLst>
              <a:ext uri="{FF2B5EF4-FFF2-40B4-BE49-F238E27FC236}">
                <a16:creationId xmlns:a16="http://schemas.microsoft.com/office/drawing/2014/main" id="{4910D0AD-FEEB-F5CD-EE2F-7AD3742F81EE}"/>
              </a:ext>
            </a:extLst>
          </p:cNvPr>
          <p:cNvSpPr txBox="1"/>
          <p:nvPr/>
        </p:nvSpPr>
        <p:spPr>
          <a:xfrm>
            <a:off x="4067734" y="6430594"/>
            <a:ext cx="4056529" cy="427406"/>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pic>
        <p:nvPicPr>
          <p:cNvPr id="15" name="Picture 14" descr="A blue and black logo&#10;&#10;Description automatically generated">
            <a:extLst>
              <a:ext uri="{FF2B5EF4-FFF2-40B4-BE49-F238E27FC236}">
                <a16:creationId xmlns:a16="http://schemas.microsoft.com/office/drawing/2014/main" id="{55EB26E0-5328-4511-5632-533EF1DBEEB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247248" y="6213608"/>
            <a:ext cx="1711325" cy="596265"/>
          </a:xfrm>
          <a:prstGeom prst="rect">
            <a:avLst/>
          </a:prstGeom>
        </p:spPr>
      </p:pic>
      <p:sp>
        <p:nvSpPr>
          <p:cNvPr id="10" name="TextBox 9">
            <a:extLst>
              <a:ext uri="{FF2B5EF4-FFF2-40B4-BE49-F238E27FC236}">
                <a16:creationId xmlns:a16="http://schemas.microsoft.com/office/drawing/2014/main" id="{61DC75F5-40D6-8D01-A72F-06E40D5D8146}"/>
              </a:ext>
            </a:extLst>
          </p:cNvPr>
          <p:cNvSpPr txBox="1"/>
          <p:nvPr/>
        </p:nvSpPr>
        <p:spPr>
          <a:xfrm>
            <a:off x="1465076" y="129707"/>
            <a:ext cx="10211380" cy="707886"/>
          </a:xfrm>
          <a:prstGeom prst="rect">
            <a:avLst/>
          </a:prstGeom>
          <a:noFill/>
        </p:spPr>
        <p:txBody>
          <a:bodyPr wrap="square" rtlCol="0">
            <a:spAutoFit/>
          </a:bodyPr>
          <a:lstStyle/>
          <a:p>
            <a:pPr algn="ctr"/>
            <a:r>
              <a:rPr lang="en-GB" sz="4000" b="1" i="1" dirty="0">
                <a:solidFill>
                  <a:srgbClr val="FFFFFF"/>
                </a:solidFill>
                <a:latin typeface="Calibri" panose="020F0502020204030204" pitchFamily="34" charset="0"/>
                <a:cs typeface="Calibri" panose="020F0502020204030204" pitchFamily="34" charset="0"/>
              </a:rPr>
              <a:t>Times Tables – Y2</a:t>
            </a:r>
            <a:endParaRPr lang="en-GB" sz="4000" dirty="0">
              <a:solidFill>
                <a:srgbClr val="FFFFFF"/>
              </a:solidFill>
            </a:endParaRPr>
          </a:p>
        </p:txBody>
      </p:sp>
      <p:sp>
        <p:nvSpPr>
          <p:cNvPr id="2" name="TextBox 1">
            <a:extLst>
              <a:ext uri="{FF2B5EF4-FFF2-40B4-BE49-F238E27FC236}">
                <a16:creationId xmlns:a16="http://schemas.microsoft.com/office/drawing/2014/main" id="{E428EBD1-2788-4640-4620-F15162BC6484}"/>
              </a:ext>
            </a:extLst>
          </p:cNvPr>
          <p:cNvSpPr txBox="1"/>
          <p:nvPr/>
        </p:nvSpPr>
        <p:spPr>
          <a:xfrm>
            <a:off x="2394762" y="129707"/>
            <a:ext cx="10859074" cy="5262979"/>
          </a:xfrm>
          <a:prstGeom prst="rect">
            <a:avLst/>
          </a:prstGeom>
          <a:noFill/>
        </p:spPr>
        <p:txBody>
          <a:bodyPr wrap="square" rtlCol="0">
            <a:spAutoFit/>
          </a:bodyPr>
          <a:lstStyle/>
          <a:p>
            <a:r>
              <a:rPr lang="en-US" sz="2400" b="1" dirty="0">
                <a:solidFill>
                  <a:srgbClr val="FFFFFF"/>
                </a:solidFill>
              </a:rPr>
              <a:t> </a:t>
            </a:r>
            <a:endParaRPr lang="en-US" sz="2400" dirty="0">
              <a:solidFill>
                <a:srgbClr val="FFFFFF"/>
              </a:solidFill>
            </a:endParaRPr>
          </a:p>
          <a:p>
            <a:endParaRPr lang="en-US" sz="2400" dirty="0">
              <a:solidFill>
                <a:srgbClr val="FFFFFF"/>
              </a:solidFill>
            </a:endParaRPr>
          </a:p>
          <a:p>
            <a:r>
              <a:rPr lang="en-US" sz="2400" dirty="0">
                <a:solidFill>
                  <a:srgbClr val="FFFFFF"/>
                </a:solidFill>
              </a:rPr>
              <a:t>From Year 2 onwards your child will take part in times table tests. They have 4. minutes to answer 30 questions based on the times table they are on.</a:t>
            </a:r>
          </a:p>
          <a:p>
            <a:r>
              <a:rPr lang="en-US" sz="2400" dirty="0">
                <a:solidFill>
                  <a:srgbClr val="FFFFFF"/>
                </a:solidFill>
              </a:rPr>
              <a:t>They need to achieve 29/30 to pass a times table before going onto their next.</a:t>
            </a:r>
          </a:p>
          <a:p>
            <a:endParaRPr lang="en-US" sz="2400" dirty="0">
              <a:solidFill>
                <a:srgbClr val="FFFFFF"/>
              </a:solidFill>
            </a:endParaRPr>
          </a:p>
          <a:p>
            <a:r>
              <a:rPr lang="en-US" sz="2400" b="1" u="sng" dirty="0">
                <a:solidFill>
                  <a:srgbClr val="FFFFFF"/>
                </a:solidFill>
              </a:rPr>
              <a:t>Order and Awards.</a:t>
            </a:r>
          </a:p>
          <a:p>
            <a:endParaRPr lang="en-US" sz="2400" dirty="0">
              <a:solidFill>
                <a:srgbClr val="FFFFFF"/>
              </a:solidFill>
            </a:endParaRPr>
          </a:p>
          <a:p>
            <a:r>
              <a:rPr lang="en-US" sz="2400" dirty="0">
                <a:solidFill>
                  <a:srgbClr val="FFFFFF"/>
                </a:solidFill>
              </a:rPr>
              <a:t>Bronze -  10x, 5x 2x then mixed.</a:t>
            </a:r>
          </a:p>
          <a:p>
            <a:r>
              <a:rPr lang="en-US" sz="2400" dirty="0">
                <a:solidFill>
                  <a:srgbClr val="FFFFFF"/>
                </a:solidFill>
              </a:rPr>
              <a:t>Silver – 3x, 4x, 8x, </a:t>
            </a:r>
            <a:r>
              <a:rPr lang="en-GB" sz="2400" dirty="0">
                <a:solidFill>
                  <a:srgbClr val="FFFFFF"/>
                </a:solidFill>
              </a:rPr>
              <a:t>6</a:t>
            </a:r>
            <a:r>
              <a:rPr lang="en-US" sz="2400" dirty="0">
                <a:solidFill>
                  <a:srgbClr val="FFFFFF"/>
                </a:solidFill>
              </a:rPr>
              <a:t>x then mixed.</a:t>
            </a:r>
          </a:p>
          <a:p>
            <a:r>
              <a:rPr lang="en-US" sz="2400" dirty="0">
                <a:solidFill>
                  <a:srgbClr val="FFFFFF"/>
                </a:solidFill>
              </a:rPr>
              <a:t>Gold – 7x,</a:t>
            </a:r>
            <a:r>
              <a:rPr lang="en-GB" sz="2400" dirty="0">
                <a:solidFill>
                  <a:srgbClr val="FFFFFF"/>
                </a:solidFill>
              </a:rPr>
              <a:t> 9x,</a:t>
            </a:r>
            <a:r>
              <a:rPr lang="en-US" sz="2400" dirty="0">
                <a:solidFill>
                  <a:srgbClr val="FFFFFF"/>
                </a:solidFill>
              </a:rPr>
              <a:t> 11x, 12x then mixed. </a:t>
            </a:r>
          </a:p>
          <a:p>
            <a:endParaRPr lang="en-US" sz="2400" dirty="0">
              <a:solidFill>
                <a:srgbClr val="FFFFFF"/>
              </a:solidFill>
            </a:endParaRPr>
          </a:p>
          <a:p>
            <a:endParaRPr lang="en-US" sz="2400" b="1" dirty="0">
              <a:solidFill>
                <a:srgbClr val="FFFFFF"/>
              </a:solidFill>
            </a:endParaRPr>
          </a:p>
          <a:p>
            <a:endParaRPr lang="en-US" sz="2400" b="1" dirty="0">
              <a:solidFill>
                <a:srgbClr val="FFFFFF"/>
              </a:solidFill>
            </a:endParaRPr>
          </a:p>
        </p:txBody>
      </p:sp>
      <p:sp>
        <p:nvSpPr>
          <p:cNvPr id="8" name="TextBox 7">
            <a:extLst>
              <a:ext uri="{FF2B5EF4-FFF2-40B4-BE49-F238E27FC236}">
                <a16:creationId xmlns:a16="http://schemas.microsoft.com/office/drawing/2014/main" id="{BD0836E7-E31E-C697-71EC-6F0FD932F26C}"/>
              </a:ext>
            </a:extLst>
          </p:cNvPr>
          <p:cNvSpPr txBox="1"/>
          <p:nvPr/>
        </p:nvSpPr>
        <p:spPr>
          <a:xfrm>
            <a:off x="2091841" y="4723530"/>
            <a:ext cx="6672415" cy="1754326"/>
          </a:xfrm>
          <a:prstGeom prst="rect">
            <a:avLst/>
          </a:prstGeom>
          <a:noFill/>
        </p:spPr>
        <p:txBody>
          <a:bodyPr wrap="square" rtlCol="0">
            <a:spAutoFit/>
          </a:bodyPr>
          <a:lstStyle/>
          <a:p>
            <a:pPr algn="l"/>
            <a:r>
              <a:rPr lang="en-GB" b="1" u="sng" dirty="0">
                <a:solidFill>
                  <a:srgbClr val="FFFFFF"/>
                </a:solidFill>
              </a:rPr>
              <a:t>Number Bonds rapid recall quizzes order (Autumn Term)</a:t>
            </a:r>
          </a:p>
          <a:p>
            <a:pPr algn="l"/>
            <a:endParaRPr lang="en-GB" b="1" u="sng" dirty="0">
              <a:solidFill>
                <a:srgbClr val="FFFFFF"/>
              </a:solidFill>
            </a:endParaRPr>
          </a:p>
          <a:p>
            <a:pPr algn="l"/>
            <a:r>
              <a:rPr lang="en-GB" dirty="0">
                <a:solidFill>
                  <a:srgbClr val="FFFFFF"/>
                </a:solidFill>
              </a:rPr>
              <a:t>Number bonds to 5</a:t>
            </a:r>
          </a:p>
          <a:p>
            <a:pPr algn="l"/>
            <a:r>
              <a:rPr lang="en-GB" dirty="0">
                <a:solidFill>
                  <a:srgbClr val="FFFFFF"/>
                </a:solidFill>
              </a:rPr>
              <a:t>Number bonds to 10</a:t>
            </a:r>
          </a:p>
          <a:p>
            <a:pPr algn="l"/>
            <a:r>
              <a:rPr lang="en-GB" dirty="0">
                <a:solidFill>
                  <a:srgbClr val="FFFFFF"/>
                </a:solidFill>
              </a:rPr>
              <a:t>Number bonds to 20</a:t>
            </a:r>
          </a:p>
          <a:p>
            <a:pPr algn="l"/>
            <a:r>
              <a:rPr lang="en-GB" dirty="0">
                <a:solidFill>
                  <a:srgbClr val="FFFFFF"/>
                </a:solidFill>
              </a:rPr>
              <a:t>Number bonds to 100</a:t>
            </a:r>
            <a:endParaRPr lang="en-US" dirty="0"/>
          </a:p>
        </p:txBody>
      </p:sp>
    </p:spTree>
    <p:extLst>
      <p:ext uri="{BB962C8B-B14F-4D97-AF65-F5344CB8AC3E}">
        <p14:creationId xmlns:p14="http://schemas.microsoft.com/office/powerpoint/2010/main" val="4182186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71721-4948-90A6-3EC8-5575A06F6EE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64A8EE5-769A-E666-0062-8457AA84B72A}"/>
              </a:ext>
            </a:extLst>
          </p:cNvPr>
          <p:cNvSpPr/>
          <p:nvPr/>
        </p:nvSpPr>
        <p:spPr>
          <a:xfrm>
            <a:off x="0" y="-2"/>
            <a:ext cx="12192001" cy="6928454"/>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A logo with white text and colorful stars&#10;&#10;Description automatically generated">
            <a:extLst>
              <a:ext uri="{FF2B5EF4-FFF2-40B4-BE49-F238E27FC236}">
                <a16:creationId xmlns:a16="http://schemas.microsoft.com/office/drawing/2014/main" id="{74034189-D81C-2733-AA68-D2AD81FBFB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917" y="129707"/>
            <a:ext cx="1792928" cy="1792928"/>
          </a:xfrm>
          <a:prstGeom prst="rect">
            <a:avLst/>
          </a:prstGeom>
        </p:spPr>
      </p:pic>
      <p:sp>
        <p:nvSpPr>
          <p:cNvPr id="12" name="Title 1">
            <a:extLst>
              <a:ext uri="{FF2B5EF4-FFF2-40B4-BE49-F238E27FC236}">
                <a16:creationId xmlns:a16="http://schemas.microsoft.com/office/drawing/2014/main" id="{3DE67142-4A60-C237-26F1-55006D35119C}"/>
              </a:ext>
            </a:extLst>
          </p:cNvPr>
          <p:cNvSpPr txBox="1">
            <a:spLocks/>
          </p:cNvSpPr>
          <p:nvPr/>
        </p:nvSpPr>
        <p:spPr>
          <a:xfrm>
            <a:off x="-129547" y="2448481"/>
            <a:ext cx="6108441" cy="3727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a:p>
            <a:pPr algn="ctr"/>
            <a:endParaRPr lang="en-GB" sz="8000" b="1" i="1" dirty="0">
              <a:solidFill>
                <a:schemeClr val="bg1">
                  <a:lumMod val="95000"/>
                </a:schemeClr>
              </a:solidFill>
              <a:latin typeface="Calibri" panose="020F0502020204030204" pitchFamily="34" charset="0"/>
              <a:cs typeface="Calibri" panose="020F0502020204030204" pitchFamily="34" charset="0"/>
            </a:endParaRPr>
          </a:p>
        </p:txBody>
      </p:sp>
      <p:sp>
        <p:nvSpPr>
          <p:cNvPr id="14" name="Text Box 1">
            <a:extLst>
              <a:ext uri="{FF2B5EF4-FFF2-40B4-BE49-F238E27FC236}">
                <a16:creationId xmlns:a16="http://schemas.microsoft.com/office/drawing/2014/main" id="{9E6CE741-CA15-18D9-1AC3-566BBB8C492F}"/>
              </a:ext>
            </a:extLst>
          </p:cNvPr>
          <p:cNvSpPr txBox="1"/>
          <p:nvPr/>
        </p:nvSpPr>
        <p:spPr>
          <a:xfrm>
            <a:off x="4067734" y="6430594"/>
            <a:ext cx="4056529" cy="427406"/>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pic>
        <p:nvPicPr>
          <p:cNvPr id="15" name="Picture 14" descr="A blue and black logo&#10;&#10;Description automatically generated">
            <a:extLst>
              <a:ext uri="{FF2B5EF4-FFF2-40B4-BE49-F238E27FC236}">
                <a16:creationId xmlns:a16="http://schemas.microsoft.com/office/drawing/2014/main" id="{83F1DBC5-A057-D936-7230-25413956D8F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247248" y="6213608"/>
            <a:ext cx="1711325" cy="596265"/>
          </a:xfrm>
          <a:prstGeom prst="rect">
            <a:avLst/>
          </a:prstGeom>
        </p:spPr>
      </p:pic>
      <p:sp>
        <p:nvSpPr>
          <p:cNvPr id="10" name="TextBox 9">
            <a:extLst>
              <a:ext uri="{FF2B5EF4-FFF2-40B4-BE49-F238E27FC236}">
                <a16:creationId xmlns:a16="http://schemas.microsoft.com/office/drawing/2014/main" id="{997C0152-90C0-8EF1-2369-BDB41E49621F}"/>
              </a:ext>
            </a:extLst>
          </p:cNvPr>
          <p:cNvSpPr txBox="1"/>
          <p:nvPr/>
        </p:nvSpPr>
        <p:spPr>
          <a:xfrm>
            <a:off x="1980620" y="129707"/>
            <a:ext cx="10211380" cy="707886"/>
          </a:xfrm>
          <a:prstGeom prst="rect">
            <a:avLst/>
          </a:prstGeom>
          <a:noFill/>
        </p:spPr>
        <p:txBody>
          <a:bodyPr wrap="square" rtlCol="0">
            <a:spAutoFit/>
          </a:bodyPr>
          <a:lstStyle/>
          <a:p>
            <a:pPr algn="ctr"/>
            <a:r>
              <a:rPr lang="en-GB" sz="4000" b="1" i="1" dirty="0">
                <a:solidFill>
                  <a:srgbClr val="FFFFFF"/>
                </a:solidFill>
                <a:latin typeface="Calibri" panose="020F0502020204030204" pitchFamily="34" charset="0"/>
                <a:cs typeface="Calibri" panose="020F0502020204030204" pitchFamily="34" charset="0"/>
              </a:rPr>
              <a:t>Reading in Y2</a:t>
            </a:r>
            <a:endParaRPr lang="en-GB" sz="4000" dirty="0">
              <a:solidFill>
                <a:srgbClr val="FFFFFF"/>
              </a:solidFill>
            </a:endParaRPr>
          </a:p>
        </p:txBody>
      </p:sp>
      <p:sp>
        <p:nvSpPr>
          <p:cNvPr id="2" name="TextBox 1">
            <a:extLst>
              <a:ext uri="{FF2B5EF4-FFF2-40B4-BE49-F238E27FC236}">
                <a16:creationId xmlns:a16="http://schemas.microsoft.com/office/drawing/2014/main" id="{C849CD63-79BE-D8F1-DC79-B899CD71A8CF}"/>
              </a:ext>
            </a:extLst>
          </p:cNvPr>
          <p:cNvSpPr txBox="1"/>
          <p:nvPr/>
        </p:nvSpPr>
        <p:spPr>
          <a:xfrm>
            <a:off x="850274" y="1690984"/>
            <a:ext cx="10859074" cy="5262979"/>
          </a:xfrm>
          <a:prstGeom prst="rect">
            <a:avLst/>
          </a:prstGeom>
          <a:noFill/>
        </p:spPr>
        <p:txBody>
          <a:bodyPr wrap="square" rtlCol="0">
            <a:spAutoFit/>
          </a:bodyPr>
          <a:lstStyle/>
          <a:p>
            <a:endParaRPr lang="en-US" sz="2400" dirty="0">
              <a:solidFill>
                <a:srgbClr val="FFFFFF"/>
              </a:solidFill>
            </a:endParaRPr>
          </a:p>
          <a:p>
            <a:r>
              <a:rPr lang="en-US" sz="2400" dirty="0">
                <a:solidFill>
                  <a:srgbClr val="FFFFFF"/>
                </a:solidFill>
              </a:rPr>
              <a:t>Y2 complete the phonics </a:t>
            </a:r>
            <a:r>
              <a:rPr lang="en-US" sz="2400" dirty="0" err="1">
                <a:solidFill>
                  <a:srgbClr val="FFFFFF"/>
                </a:solidFill>
              </a:rPr>
              <a:t>programme</a:t>
            </a:r>
            <a:r>
              <a:rPr lang="en-US" sz="2400" dirty="0">
                <a:solidFill>
                  <a:srgbClr val="FFFFFF"/>
                </a:solidFill>
              </a:rPr>
              <a:t> at the end of the Autumn Term. From here the children focus on the comprehension of reading. Your child will be given a username and password from Accelerated Reader</a:t>
            </a:r>
            <a:r>
              <a:rPr lang="en-GB" sz="2400" dirty="0">
                <a:solidFill>
                  <a:srgbClr val="FFFFFF"/>
                </a:solidFill>
              </a:rPr>
              <a:t> (</a:t>
            </a:r>
            <a:r>
              <a:rPr lang="en-GB" sz="2400" dirty="0" err="1">
                <a:solidFill>
                  <a:srgbClr val="FFFFFF"/>
                </a:solidFill>
              </a:rPr>
              <a:t>AR</a:t>
            </a:r>
            <a:r>
              <a:rPr lang="en-GB" sz="2400" dirty="0">
                <a:solidFill>
                  <a:srgbClr val="FFFFFF"/>
                </a:solidFill>
              </a:rPr>
              <a:t>)</a:t>
            </a:r>
            <a:endParaRPr lang="en-US" sz="2400" dirty="0">
              <a:solidFill>
                <a:srgbClr val="FFFFFF"/>
              </a:solidFill>
            </a:endParaRPr>
          </a:p>
          <a:p>
            <a:r>
              <a:rPr lang="en-US" sz="2400" dirty="0">
                <a:solidFill>
                  <a:srgbClr val="FFFFFF"/>
                </a:solidFill>
              </a:rPr>
              <a:t>Children get a reading range e.g. 1.2-2.4 and can choose books from within this range. These expose the children to a bigger variety of books –such as picture books, graphic novels etc. The books might seem easier but please remember they aren’t as the texts will no longer be phonetically decodable.</a:t>
            </a:r>
          </a:p>
          <a:p>
            <a:endParaRPr lang="en-US" sz="2400" dirty="0">
              <a:solidFill>
                <a:srgbClr val="FFFFFF"/>
              </a:solidFill>
            </a:endParaRPr>
          </a:p>
          <a:p>
            <a:r>
              <a:rPr lang="en-US" sz="2400" dirty="0">
                <a:solidFill>
                  <a:srgbClr val="FFFFFF"/>
                </a:solidFill>
              </a:rPr>
              <a:t>After your child has read the book, they them complete an accelerated reader quiz – where there are 3-5 multiple choice questions to test their comprehension.</a:t>
            </a:r>
          </a:p>
          <a:p>
            <a:endParaRPr lang="en-US" sz="2400" dirty="0">
              <a:solidFill>
                <a:srgbClr val="FFFFFF"/>
              </a:solidFill>
            </a:endParaRPr>
          </a:p>
          <a:p>
            <a:endParaRPr lang="en-US" sz="2400" b="1" dirty="0">
              <a:solidFill>
                <a:srgbClr val="FFFFFF"/>
              </a:solidFill>
            </a:endParaRPr>
          </a:p>
          <a:p>
            <a:endParaRPr lang="en-US" sz="2400" b="1" dirty="0">
              <a:solidFill>
                <a:srgbClr val="FFFFFF"/>
              </a:solidFill>
            </a:endParaRPr>
          </a:p>
        </p:txBody>
      </p:sp>
    </p:spTree>
    <p:extLst>
      <p:ext uri="{BB962C8B-B14F-4D97-AF65-F5344CB8AC3E}">
        <p14:creationId xmlns:p14="http://schemas.microsoft.com/office/powerpoint/2010/main" val="1079444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507DBD-C0B6-504F-DC37-738968CBBA94}"/>
              </a:ext>
            </a:extLst>
          </p:cNvPr>
          <p:cNvSpPr/>
          <p:nvPr/>
        </p:nvSpPr>
        <p:spPr>
          <a:xfrm>
            <a:off x="-12442" y="-2"/>
            <a:ext cx="12192001" cy="6954255"/>
          </a:xfrm>
          <a:prstGeom prst="rect">
            <a:avLst/>
          </a:prstGeom>
          <a:solidFill>
            <a:srgbClr val="0A1E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logo with white text and colorful stars&#10;&#10;Description automatically generated">
            <a:extLst>
              <a:ext uri="{FF2B5EF4-FFF2-40B4-BE49-F238E27FC236}">
                <a16:creationId xmlns:a16="http://schemas.microsoft.com/office/drawing/2014/main" id="{232D610F-F807-14D8-C15D-82CF757DC0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765502" cy="2765502"/>
          </a:xfrm>
          <a:prstGeom prst="rect">
            <a:avLst/>
          </a:prstGeom>
        </p:spPr>
      </p:pic>
      <p:sp>
        <p:nvSpPr>
          <p:cNvPr id="10" name="Title 1">
            <a:extLst>
              <a:ext uri="{FF2B5EF4-FFF2-40B4-BE49-F238E27FC236}">
                <a16:creationId xmlns:a16="http://schemas.microsoft.com/office/drawing/2014/main" id="{E9E8D4AC-0C63-F51D-0EDA-7CDD14EFD3CE}"/>
              </a:ext>
            </a:extLst>
          </p:cNvPr>
          <p:cNvSpPr txBox="1">
            <a:spLocks/>
          </p:cNvSpPr>
          <p:nvPr/>
        </p:nvSpPr>
        <p:spPr>
          <a:xfrm>
            <a:off x="1541923" y="-379581"/>
            <a:ext cx="8832254" cy="16777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dirty="0">
                <a:solidFill>
                  <a:schemeClr val="bg1">
                    <a:lumMod val="95000"/>
                  </a:schemeClr>
                </a:solidFill>
                <a:latin typeface="Calibri" panose="020F0502020204030204" pitchFamily="34" charset="0"/>
                <a:cs typeface="Calibri" panose="020F0502020204030204" pitchFamily="34" charset="0"/>
              </a:rPr>
              <a:t>Reading and Homework</a:t>
            </a:r>
          </a:p>
        </p:txBody>
      </p:sp>
      <p:pic>
        <p:nvPicPr>
          <p:cNvPr id="3" name="Picture 2">
            <a:extLst>
              <a:ext uri="{FF2B5EF4-FFF2-40B4-BE49-F238E27FC236}">
                <a16:creationId xmlns:a16="http://schemas.microsoft.com/office/drawing/2014/main" id="{AB60F51F-C17E-9190-05B8-EC4C629A8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38899">
            <a:off x="573787" y="3705797"/>
            <a:ext cx="1776178" cy="1698728"/>
          </a:xfrm>
          <a:prstGeom prst="rect">
            <a:avLst/>
          </a:prstGeom>
        </p:spPr>
      </p:pic>
      <p:pic>
        <p:nvPicPr>
          <p:cNvPr id="8" name="Picture 7">
            <a:extLst>
              <a:ext uri="{FF2B5EF4-FFF2-40B4-BE49-F238E27FC236}">
                <a16:creationId xmlns:a16="http://schemas.microsoft.com/office/drawing/2014/main" id="{00917FDC-2ECD-7A9B-2ED6-1DBA553C89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43757">
            <a:off x="10344543" y="400024"/>
            <a:ext cx="1266262" cy="1407786"/>
          </a:xfrm>
          <a:prstGeom prst="rect">
            <a:avLst/>
          </a:prstGeom>
        </p:spPr>
      </p:pic>
      <p:sp>
        <p:nvSpPr>
          <p:cNvPr id="9" name="TextBox 8">
            <a:extLst>
              <a:ext uri="{FF2B5EF4-FFF2-40B4-BE49-F238E27FC236}">
                <a16:creationId xmlns:a16="http://schemas.microsoft.com/office/drawing/2014/main" id="{5397E060-793D-E836-1E13-A6FA188751D2}"/>
              </a:ext>
            </a:extLst>
          </p:cNvPr>
          <p:cNvSpPr txBox="1"/>
          <p:nvPr/>
        </p:nvSpPr>
        <p:spPr>
          <a:xfrm>
            <a:off x="2936193" y="820566"/>
            <a:ext cx="6716655" cy="6186309"/>
          </a:xfrm>
          <a:prstGeom prst="rect">
            <a:avLst/>
          </a:prstGeom>
          <a:noFill/>
        </p:spPr>
        <p:txBody>
          <a:bodyPr wrap="square" rtlCol="0">
            <a:spAutoFit/>
          </a:bodyPr>
          <a:lstStyle/>
          <a:p>
            <a:r>
              <a:rPr lang="en-US" b="1" dirty="0">
                <a:solidFill>
                  <a:srgbClr val="00B0F0"/>
                </a:solidFill>
              </a:rPr>
              <a:t>Reading</a:t>
            </a:r>
            <a:r>
              <a:rPr lang="en-US" b="1" dirty="0">
                <a:solidFill>
                  <a:srgbClr val="FFFFFF"/>
                </a:solidFill>
              </a:rPr>
              <a:t> - Please listen to your child read at least 3 times per week. </a:t>
            </a:r>
          </a:p>
          <a:p>
            <a:endParaRPr lang="en-US" b="1" dirty="0">
              <a:solidFill>
                <a:srgbClr val="FFFFFF"/>
              </a:solidFill>
            </a:endParaRPr>
          </a:p>
          <a:p>
            <a:r>
              <a:rPr lang="en-US" b="1" dirty="0">
                <a:solidFill>
                  <a:srgbClr val="FFFFFF"/>
                </a:solidFill>
              </a:rPr>
              <a:t>Reading aloud to an adult helps children to build fluency, accuracy and expression when reading. Talking to your child about what they have read and asking questions really helps to improve their important inference skills. Repeating this regularly makes such a difference to their reading confidence which helps their learning across all areas of the curriculum.</a:t>
            </a:r>
          </a:p>
          <a:p>
            <a:endParaRPr lang="en-US" b="1" dirty="0">
              <a:solidFill>
                <a:srgbClr val="FFFFFF"/>
              </a:solidFill>
            </a:endParaRPr>
          </a:p>
          <a:p>
            <a:r>
              <a:rPr lang="en-US" b="1" dirty="0">
                <a:solidFill>
                  <a:srgbClr val="00B0F0"/>
                </a:solidFill>
              </a:rPr>
              <a:t>Homework</a:t>
            </a:r>
            <a:r>
              <a:rPr lang="en-US" b="1" dirty="0">
                <a:solidFill>
                  <a:srgbClr val="FFFFFF"/>
                </a:solidFill>
              </a:rPr>
              <a:t> – Homework is set on a Friday </a:t>
            </a:r>
            <a:r>
              <a:rPr lang="en-GB" b="1" dirty="0">
                <a:solidFill>
                  <a:srgbClr val="FFFFFF"/>
                </a:solidFill>
              </a:rPr>
              <a:t>and</a:t>
            </a:r>
            <a:r>
              <a:rPr lang="en-US" b="1" dirty="0">
                <a:solidFill>
                  <a:srgbClr val="FFFFFF"/>
                </a:solidFill>
              </a:rPr>
              <a:t> </a:t>
            </a:r>
            <a:r>
              <a:rPr lang="en-GB" b="1" dirty="0">
                <a:solidFill>
                  <a:srgbClr val="FFFFFF"/>
                </a:solidFill>
              </a:rPr>
              <a:t>we be</a:t>
            </a:r>
            <a:r>
              <a:rPr lang="en-US" b="1" dirty="0">
                <a:solidFill>
                  <a:srgbClr val="FFFFFF"/>
                </a:solidFill>
              </a:rPr>
              <a:t> due in on </a:t>
            </a:r>
            <a:r>
              <a:rPr lang="en-GB" b="1" dirty="0">
                <a:solidFill>
                  <a:srgbClr val="FFFFFF"/>
                </a:solidFill>
              </a:rPr>
              <a:t>the following</a:t>
            </a:r>
            <a:r>
              <a:rPr lang="en-US" b="1" dirty="0">
                <a:solidFill>
                  <a:srgbClr val="FFFFFF"/>
                </a:solidFill>
              </a:rPr>
              <a:t> Wednesday</a:t>
            </a:r>
            <a:r>
              <a:rPr lang="en-GB" b="1" dirty="0">
                <a:solidFill>
                  <a:srgbClr val="FFFFFF"/>
                </a:solidFill>
              </a:rPr>
              <a:t>. </a:t>
            </a:r>
            <a:r>
              <a:rPr lang="en-US" b="1" dirty="0">
                <a:solidFill>
                  <a:srgbClr val="FFFFFF"/>
                </a:solidFill>
              </a:rPr>
              <a:t>There will usually be one piece of maths </a:t>
            </a:r>
            <a:r>
              <a:rPr lang="en-GB" b="1" dirty="0">
                <a:solidFill>
                  <a:srgbClr val="FFFFFF"/>
                </a:solidFill>
              </a:rPr>
              <a:t>or</a:t>
            </a:r>
            <a:r>
              <a:rPr lang="en-US" b="1" dirty="0">
                <a:solidFill>
                  <a:srgbClr val="FFFFFF"/>
                </a:solidFill>
              </a:rPr>
              <a:t> English</a:t>
            </a:r>
            <a:r>
              <a:rPr lang="en-GB" b="1" dirty="0">
                <a:solidFill>
                  <a:srgbClr val="FFFFFF"/>
                </a:solidFill>
              </a:rPr>
              <a:t>/spelling</a:t>
            </a:r>
            <a:r>
              <a:rPr lang="en-US" b="1" dirty="0">
                <a:solidFill>
                  <a:srgbClr val="FFFFFF"/>
                </a:solidFill>
              </a:rPr>
              <a:t> </a:t>
            </a:r>
            <a:r>
              <a:rPr lang="en-GB" b="1" dirty="0">
                <a:solidFill>
                  <a:srgbClr val="FFFFFF"/>
                </a:solidFill>
              </a:rPr>
              <a:t>homework</a:t>
            </a:r>
            <a:r>
              <a:rPr lang="en-US" b="1" dirty="0">
                <a:solidFill>
                  <a:srgbClr val="FFFFFF"/>
                </a:solidFill>
              </a:rPr>
              <a:t>  to help your child to consolidate their learning and increase independence.  If your child is struggling with any aspect of homework, please see their class teacher in advance of the due date and they will be happy to support.</a:t>
            </a:r>
          </a:p>
          <a:p>
            <a:endParaRPr lang="en-US" b="1" dirty="0">
              <a:solidFill>
                <a:srgbClr val="FFFFFF"/>
              </a:solidFill>
            </a:endParaRPr>
          </a:p>
          <a:p>
            <a:r>
              <a:rPr lang="en-US" b="1" dirty="0">
                <a:solidFill>
                  <a:srgbClr val="00B0F0"/>
                </a:solidFill>
              </a:rPr>
              <a:t>Spellings</a:t>
            </a:r>
            <a:r>
              <a:rPr lang="en-US" b="1" dirty="0">
                <a:solidFill>
                  <a:srgbClr val="FFFFFF"/>
                </a:solidFill>
              </a:rPr>
              <a:t> – No spelling tests. Spellings can be practiced at home through homework tasks. From Y2 upwards spellings can consolidated on a </a:t>
            </a:r>
            <a:r>
              <a:rPr lang="en-GB" b="1" dirty="0">
                <a:solidFill>
                  <a:srgbClr val="FFFFFF"/>
                </a:solidFill>
              </a:rPr>
              <a:t>interactive </a:t>
            </a:r>
            <a:r>
              <a:rPr lang="en-US" b="1" dirty="0">
                <a:solidFill>
                  <a:srgbClr val="FFFFFF"/>
                </a:solidFill>
              </a:rPr>
              <a:t>spelling game call ‘Morphs’</a:t>
            </a:r>
            <a:r>
              <a:rPr lang="en-GB" b="1" dirty="0">
                <a:solidFill>
                  <a:srgbClr val="FFFFFF"/>
                </a:solidFill>
              </a:rPr>
              <a:t>.</a:t>
            </a:r>
            <a:endParaRPr lang="en-US" b="1" dirty="0">
              <a:solidFill>
                <a:srgbClr val="FFFFFF"/>
              </a:solidFill>
            </a:endParaRPr>
          </a:p>
          <a:p>
            <a:endParaRPr lang="en-US" b="1" dirty="0">
              <a:solidFill>
                <a:srgbClr val="FFFFFF"/>
              </a:solidFill>
            </a:endParaRPr>
          </a:p>
          <a:p>
            <a:r>
              <a:rPr lang="en-US" b="1" dirty="0">
                <a:solidFill>
                  <a:srgbClr val="00B0F0"/>
                </a:solidFill>
              </a:rPr>
              <a:t>Times Tables </a:t>
            </a:r>
            <a:r>
              <a:rPr lang="en-US" b="1" dirty="0">
                <a:solidFill>
                  <a:srgbClr val="FFFFFF"/>
                </a:solidFill>
              </a:rPr>
              <a:t>-  In year 2, please spend time </a:t>
            </a:r>
            <a:r>
              <a:rPr lang="en-US" b="1" dirty="0" err="1">
                <a:solidFill>
                  <a:srgbClr val="FFFFFF"/>
                </a:solidFill>
              </a:rPr>
              <a:t>practi</a:t>
            </a:r>
            <a:r>
              <a:rPr lang="en-GB" b="1" dirty="0" err="1">
                <a:solidFill>
                  <a:srgbClr val="FFFFFF"/>
                </a:solidFill>
              </a:rPr>
              <a:t>si</a:t>
            </a:r>
            <a:r>
              <a:rPr lang="en-US" b="1" dirty="0" err="1">
                <a:solidFill>
                  <a:srgbClr val="FFFFFF"/>
                </a:solidFill>
              </a:rPr>
              <a:t>ng</a:t>
            </a:r>
            <a:r>
              <a:rPr lang="en-US" b="1" dirty="0">
                <a:solidFill>
                  <a:srgbClr val="FFFFFF"/>
                </a:solidFill>
              </a:rPr>
              <a:t> rapid recall and division facts with your child for 2x, 5x, 10x tables</a:t>
            </a:r>
          </a:p>
        </p:txBody>
      </p:sp>
      <p:sp>
        <p:nvSpPr>
          <p:cNvPr id="12" name="TextBox 11">
            <a:extLst>
              <a:ext uri="{FF2B5EF4-FFF2-40B4-BE49-F238E27FC236}">
                <a16:creationId xmlns:a16="http://schemas.microsoft.com/office/drawing/2014/main" id="{F832447D-05B8-52A4-A132-803E47A7E772}"/>
              </a:ext>
            </a:extLst>
          </p:cNvPr>
          <p:cNvSpPr txBox="1"/>
          <p:nvPr/>
        </p:nvSpPr>
        <p:spPr>
          <a:xfrm>
            <a:off x="9917230" y="2661584"/>
            <a:ext cx="2115598" cy="2031325"/>
          </a:xfrm>
          <a:prstGeom prst="rect">
            <a:avLst/>
          </a:prstGeom>
          <a:noFill/>
        </p:spPr>
        <p:txBody>
          <a:bodyPr wrap="square" rtlCol="0">
            <a:spAutoFit/>
          </a:bodyPr>
          <a:lstStyle/>
          <a:p>
            <a:r>
              <a:rPr lang="en-US" sz="1400" b="1" dirty="0">
                <a:solidFill>
                  <a:srgbClr val="00B0F0"/>
                </a:solidFill>
              </a:rPr>
              <a:t>We appreciate lives are busy but completing reading and homework strengthens the partnership between school and home.  It also forms good habits in preparation for high school.</a:t>
            </a:r>
          </a:p>
        </p:txBody>
      </p:sp>
      <p:pic>
        <p:nvPicPr>
          <p:cNvPr id="14" name="Picture 13">
            <a:extLst>
              <a:ext uri="{FF2B5EF4-FFF2-40B4-BE49-F238E27FC236}">
                <a16:creationId xmlns:a16="http://schemas.microsoft.com/office/drawing/2014/main" id="{35667A85-392E-AB8D-A0FF-6CC7B418BD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256" y="4878999"/>
            <a:ext cx="1006376" cy="944581"/>
          </a:xfrm>
          <a:prstGeom prst="rect">
            <a:avLst/>
          </a:prstGeom>
        </p:spPr>
      </p:pic>
    </p:spTree>
    <p:extLst>
      <p:ext uri="{BB962C8B-B14F-4D97-AF65-F5344CB8AC3E}">
        <p14:creationId xmlns:p14="http://schemas.microsoft.com/office/powerpoint/2010/main" val="1593294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08DCBF-8340-4CDB-7AE9-569A91C4C204}"/>
              </a:ext>
            </a:extLst>
          </p:cNvPr>
          <p:cNvSpPr/>
          <p:nvPr/>
        </p:nvSpPr>
        <p:spPr>
          <a:xfrm>
            <a:off x="-1" y="0"/>
            <a:ext cx="11190515" cy="6857999"/>
          </a:xfrm>
          <a:prstGeom prst="rect">
            <a:avLst/>
          </a:prstGeom>
          <a:gradFill flip="none" rotWithShape="1">
            <a:gsLst>
              <a:gs pos="18000">
                <a:srgbClr val="3546C3"/>
              </a:gs>
              <a:gs pos="98000">
                <a:srgbClr val="FFFFFF">
                  <a:alpha val="0"/>
                </a:srgbClr>
              </a:gs>
              <a:gs pos="0">
                <a:srgbClr val="0A1EB6"/>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logo with white text and colorful stars&#10;&#10;Description automatically generated">
            <a:extLst>
              <a:ext uri="{FF2B5EF4-FFF2-40B4-BE49-F238E27FC236}">
                <a16:creationId xmlns:a16="http://schemas.microsoft.com/office/drawing/2014/main" id="{5EF0198C-5959-EA62-72A5-EDFB094F9E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765502" cy="2765502"/>
          </a:xfrm>
          <a:prstGeom prst="rect">
            <a:avLst/>
          </a:prstGeom>
        </p:spPr>
      </p:pic>
      <p:sp>
        <p:nvSpPr>
          <p:cNvPr id="8" name="Title 1">
            <a:extLst>
              <a:ext uri="{FF2B5EF4-FFF2-40B4-BE49-F238E27FC236}">
                <a16:creationId xmlns:a16="http://schemas.microsoft.com/office/drawing/2014/main" id="{F26C4CC2-C2FA-6F90-DE85-8BC138F0675D}"/>
              </a:ext>
            </a:extLst>
          </p:cNvPr>
          <p:cNvSpPr txBox="1">
            <a:spLocks/>
          </p:cNvSpPr>
          <p:nvPr/>
        </p:nvSpPr>
        <p:spPr>
          <a:xfrm>
            <a:off x="853004" y="-80741"/>
            <a:ext cx="6108441" cy="24072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6600" b="1" dirty="0">
                <a:solidFill>
                  <a:schemeClr val="bg1">
                    <a:lumMod val="95000"/>
                  </a:schemeClr>
                </a:solidFill>
                <a:latin typeface="Calibri" panose="020F0502020204030204" pitchFamily="34" charset="0"/>
                <a:cs typeface="Calibri" panose="020F0502020204030204" pitchFamily="34" charset="0"/>
              </a:rPr>
              <a:t>Trips</a:t>
            </a:r>
          </a:p>
        </p:txBody>
      </p:sp>
      <p:pic>
        <p:nvPicPr>
          <p:cNvPr id="11" name="Picture 10" descr="A blue and black logo&#10;&#10;Description automatically generated">
            <a:extLst>
              <a:ext uri="{FF2B5EF4-FFF2-40B4-BE49-F238E27FC236}">
                <a16:creationId xmlns:a16="http://schemas.microsoft.com/office/drawing/2014/main" id="{747F32ED-0EF9-33F0-0975-4AE60D19BC8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115575" y="6177358"/>
            <a:ext cx="1711325" cy="596265"/>
          </a:xfrm>
          <a:prstGeom prst="rect">
            <a:avLst/>
          </a:prstGeom>
        </p:spPr>
      </p:pic>
      <p:sp>
        <p:nvSpPr>
          <p:cNvPr id="12" name="Text Box 1">
            <a:extLst>
              <a:ext uri="{FF2B5EF4-FFF2-40B4-BE49-F238E27FC236}">
                <a16:creationId xmlns:a16="http://schemas.microsoft.com/office/drawing/2014/main" id="{FEE27D98-5B02-EE8C-E6E4-E9F6FC098F6F}"/>
              </a:ext>
            </a:extLst>
          </p:cNvPr>
          <p:cNvSpPr txBox="1"/>
          <p:nvPr/>
        </p:nvSpPr>
        <p:spPr>
          <a:xfrm>
            <a:off x="638177" y="6177358"/>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3" name="Text Box 1">
            <a:extLst>
              <a:ext uri="{FF2B5EF4-FFF2-40B4-BE49-F238E27FC236}">
                <a16:creationId xmlns:a16="http://schemas.microsoft.com/office/drawing/2014/main" id="{EA448D75-8DC1-6ADB-4891-F0DB3749D70C}"/>
              </a:ext>
            </a:extLst>
          </p:cNvPr>
          <p:cNvSpPr txBox="1"/>
          <p:nvPr/>
        </p:nvSpPr>
        <p:spPr>
          <a:xfrm>
            <a:off x="638177" y="2839623"/>
            <a:ext cx="9999645" cy="795242"/>
          </a:xfrm>
          <a:prstGeom prst="rect">
            <a:avLst/>
          </a:prstGeom>
          <a:solidFill>
            <a:schemeClr val="accent2">
              <a:lumMod val="20000"/>
              <a:lumOff val="80000"/>
            </a:schemeClr>
          </a:solidFill>
          <a:ln w="190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lumMod val="10000"/>
                  </a:schemeClr>
                </a:solidFill>
                <a:effectLst/>
                <a:latin typeface="Arial Black" panose="020B0A04020102020204" pitchFamily="34" charset="0"/>
                <a:ea typeface="Calibri" panose="020F0502020204030204" pitchFamily="34" charset="0"/>
                <a:cs typeface="Dreaming Outloud Script Pro"/>
              </a:rPr>
              <a:t>LegoLand Discovery Centre -   (D&amp;T)</a:t>
            </a:r>
          </a:p>
          <a:p>
            <a:pPr>
              <a:spcAft>
                <a:spcPts val="0"/>
              </a:spcAft>
            </a:pPr>
            <a:r>
              <a:rPr lang="en-GB" sz="2000" dirty="0">
                <a:solidFill>
                  <a:srgbClr val="333333"/>
                </a:solidFill>
                <a:effectLst/>
                <a:latin typeface="Arial" panose="020B0604020202020204" pitchFamily="34" charset="0"/>
                <a:ea typeface="Times New Roman" panose="02020603050405020304" pitchFamily="18" charset="0"/>
              </a:rPr>
              <a:t>Wheels and Axles workshop</a:t>
            </a:r>
            <a:endParaRPr lang="en-GB" sz="2000" i="1" kern="100" dirty="0">
              <a:solidFill>
                <a:schemeClr val="bg1">
                  <a:lumMod val="10000"/>
                </a:schemeClr>
              </a:solidFill>
              <a:effectLst/>
              <a:latin typeface="Arial Black" panose="020B0A04020102020204" pitchFamily="34" charset="0"/>
              <a:ea typeface="Calibri" panose="020F0502020204030204" pitchFamily="34" charset="0"/>
              <a:cs typeface="Dreaming Outloud Script Pro"/>
            </a:endParaRPr>
          </a:p>
        </p:txBody>
      </p:sp>
      <p:sp>
        <p:nvSpPr>
          <p:cNvPr id="9" name="Text Box 1">
            <a:extLst>
              <a:ext uri="{FF2B5EF4-FFF2-40B4-BE49-F238E27FC236}">
                <a16:creationId xmlns:a16="http://schemas.microsoft.com/office/drawing/2014/main" id="{FCD6EC45-234C-A156-8D5A-58F0BEBF53A8}"/>
              </a:ext>
            </a:extLst>
          </p:cNvPr>
          <p:cNvSpPr txBox="1"/>
          <p:nvPr/>
        </p:nvSpPr>
        <p:spPr>
          <a:xfrm>
            <a:off x="638176" y="3946263"/>
            <a:ext cx="9999645" cy="780974"/>
          </a:xfrm>
          <a:prstGeom prst="rect">
            <a:avLst/>
          </a:prstGeom>
          <a:solidFill>
            <a:schemeClr val="accent6">
              <a:lumMod val="20000"/>
              <a:lumOff val="80000"/>
            </a:schemeClr>
          </a:solidFill>
          <a:ln w="190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lumMod val="10000"/>
                  </a:schemeClr>
                </a:solidFill>
                <a:effectLst/>
                <a:latin typeface="Arial Black" panose="020B0A04020102020204" pitchFamily="34" charset="0"/>
                <a:ea typeface="Calibri" panose="020F0502020204030204" pitchFamily="34" charset="0"/>
                <a:cs typeface="Dreaming Outloud Script Pro"/>
              </a:rPr>
              <a:t>Safety Central -  Safety Stars Programme / PSHE</a:t>
            </a:r>
            <a:endParaRPr lang="en-GB" b="1" i="1" kern="100" dirty="0">
              <a:solidFill>
                <a:srgbClr val="333333"/>
              </a:solidFill>
              <a:latin typeface="Arial" panose="020B0604020202020204" pitchFamily="34" charset="0"/>
              <a:ea typeface="Calibri" panose="020F0502020204030204" pitchFamily="34" charset="0"/>
              <a:cs typeface="Dreaming Outloud Script Pro"/>
            </a:endParaRPr>
          </a:p>
          <a:p>
            <a:pPr>
              <a:spcAft>
                <a:spcPts val="0"/>
              </a:spcAft>
            </a:pPr>
            <a:r>
              <a:rPr lang="en-GB" sz="1800" dirty="0">
                <a:solidFill>
                  <a:srgbClr val="333333"/>
                </a:solidFill>
                <a:effectLst/>
                <a:latin typeface="Arial" panose="020B0604020202020204" pitchFamily="34" charset="0"/>
                <a:ea typeface="Times New Roman" panose="02020603050405020304" pitchFamily="18" charset="0"/>
              </a:rPr>
              <a:t> An “indoor village” featuring themed safety zones</a:t>
            </a:r>
            <a:r>
              <a:rPr lang="en-GB" dirty="0">
                <a:solidFill>
                  <a:srgbClr val="333333"/>
                </a:solidFill>
                <a:latin typeface="Arial" panose="020B0604020202020204" pitchFamily="34" charset="0"/>
                <a:ea typeface="Times New Roman" panose="02020603050405020304" pitchFamily="18" charset="0"/>
              </a:rPr>
              <a:t>.</a:t>
            </a:r>
            <a:br>
              <a:rPr lang="en-GB" sz="1800" dirty="0">
                <a:solidFill>
                  <a:srgbClr val="333333"/>
                </a:solidFill>
                <a:effectLst/>
                <a:latin typeface="Arial" panose="020B0604020202020204" pitchFamily="34" charset="0"/>
                <a:ea typeface="Times New Roman" panose="02020603050405020304" pitchFamily="18" charset="0"/>
              </a:rPr>
            </a:br>
            <a:endParaRPr lang="en-GB" sz="2000" b="1" i="1" kern="100" dirty="0">
              <a:solidFill>
                <a:schemeClr val="bg1">
                  <a:lumMod val="10000"/>
                </a:schemeClr>
              </a:solidFill>
              <a:effectLst/>
              <a:latin typeface="Arial Black" panose="020B0A04020102020204" pitchFamily="34" charset="0"/>
              <a:ea typeface="Calibri" panose="020F0502020204030204" pitchFamily="34" charset="0"/>
              <a:cs typeface="Dreaming Outloud Script Pro"/>
            </a:endParaRPr>
          </a:p>
        </p:txBody>
      </p:sp>
      <p:sp>
        <p:nvSpPr>
          <p:cNvPr id="13" name="Text Box 1">
            <a:extLst>
              <a:ext uri="{FF2B5EF4-FFF2-40B4-BE49-F238E27FC236}">
                <a16:creationId xmlns:a16="http://schemas.microsoft.com/office/drawing/2014/main" id="{04D0D2A1-D6A8-8E8E-4E19-773B51672EDB}"/>
              </a:ext>
            </a:extLst>
          </p:cNvPr>
          <p:cNvSpPr txBox="1"/>
          <p:nvPr/>
        </p:nvSpPr>
        <p:spPr>
          <a:xfrm>
            <a:off x="638176" y="5166180"/>
            <a:ext cx="9999645" cy="926802"/>
          </a:xfrm>
          <a:prstGeom prst="rect">
            <a:avLst/>
          </a:prstGeom>
          <a:solidFill>
            <a:schemeClr val="accent4">
              <a:lumMod val="20000"/>
              <a:lumOff val="80000"/>
            </a:schemeClr>
          </a:solidFill>
          <a:ln w="190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err="1">
                <a:solidFill>
                  <a:schemeClr val="bg1">
                    <a:lumMod val="10000"/>
                  </a:schemeClr>
                </a:solidFill>
                <a:latin typeface="Arial Black" panose="020B0A04020102020204" pitchFamily="34" charset="0"/>
                <a:ea typeface="Calibri" panose="020F0502020204030204" pitchFamily="34" charset="0"/>
                <a:cs typeface="Dreaming Outloud Script Pro"/>
              </a:rPr>
              <a:t>Formby</a:t>
            </a:r>
            <a:r>
              <a:rPr lang="en-GB" sz="2000" b="1" i="1" kern="100" dirty="0">
                <a:solidFill>
                  <a:schemeClr val="bg1">
                    <a:lumMod val="10000"/>
                  </a:schemeClr>
                </a:solidFill>
                <a:latin typeface="Arial Black" panose="020B0A04020102020204" pitchFamily="34" charset="0"/>
                <a:ea typeface="Calibri" panose="020F0502020204030204" pitchFamily="34" charset="0"/>
                <a:cs typeface="Dreaming Outloud Script Pro"/>
              </a:rPr>
              <a:t> Beach</a:t>
            </a:r>
            <a:r>
              <a:rPr lang="en-GB" sz="2000" b="1" i="1" kern="100" dirty="0">
                <a:solidFill>
                  <a:schemeClr val="bg1">
                    <a:lumMod val="10000"/>
                  </a:schemeClr>
                </a:solidFill>
                <a:effectLst/>
                <a:latin typeface="Arial Black" panose="020B0A04020102020204" pitchFamily="34" charset="0"/>
                <a:ea typeface="Calibri" panose="020F0502020204030204" pitchFamily="34" charset="0"/>
                <a:cs typeface="Dreaming Outloud Script Pro"/>
              </a:rPr>
              <a:t>-  Geography focus</a:t>
            </a:r>
          </a:p>
          <a:p>
            <a:pPr>
              <a:spcAft>
                <a:spcPts val="0"/>
              </a:spcAft>
            </a:pPr>
            <a:r>
              <a:rPr lang="en-GB" sz="2000" dirty="0">
                <a:solidFill>
                  <a:srgbClr val="333333"/>
                </a:solidFill>
                <a:latin typeface="Arial" panose="020B0604020202020204" pitchFamily="34" charset="0"/>
                <a:ea typeface="Times New Roman" panose="02020603050405020304" pitchFamily="18" charset="0"/>
              </a:rPr>
              <a:t>Explore the </a:t>
            </a:r>
            <a:r>
              <a:rPr lang="en-GB" sz="2000" dirty="0">
                <a:solidFill>
                  <a:srgbClr val="333333"/>
                </a:solidFill>
                <a:effectLst/>
                <a:latin typeface="Arial" panose="020B0604020202020204" pitchFamily="34" charset="0"/>
                <a:ea typeface="Times New Roman" panose="02020603050405020304" pitchFamily="18" charset="0"/>
              </a:rPr>
              <a:t>physical and human features of a beach</a:t>
            </a:r>
            <a:endParaRPr lang="en-GB" sz="2000" b="1" i="1" kern="100" dirty="0">
              <a:solidFill>
                <a:schemeClr val="bg1">
                  <a:lumMod val="10000"/>
                </a:schemeClr>
              </a:solidFill>
              <a:effectLst/>
              <a:latin typeface="Arial Black" panose="020B0A04020102020204" pitchFamily="34" charset="0"/>
              <a:ea typeface="Calibri" panose="020F0502020204030204" pitchFamily="34" charset="0"/>
              <a:cs typeface="Dreaming Outloud Script Pro"/>
            </a:endParaRPr>
          </a:p>
        </p:txBody>
      </p:sp>
      <p:pic>
        <p:nvPicPr>
          <p:cNvPr id="16" name="Picture 15">
            <a:extLst>
              <a:ext uri="{FF2B5EF4-FFF2-40B4-BE49-F238E27FC236}">
                <a16:creationId xmlns:a16="http://schemas.microsoft.com/office/drawing/2014/main" id="{B8223B62-CF2C-DEE8-EBCB-0ECAA26964A9}"/>
              </a:ext>
            </a:extLst>
          </p:cNvPr>
          <p:cNvPicPr>
            <a:picLocks noChangeAspect="1"/>
          </p:cNvPicPr>
          <p:nvPr/>
        </p:nvPicPr>
        <p:blipFill>
          <a:blip r:embed="rId4"/>
          <a:stretch>
            <a:fillRect/>
          </a:stretch>
        </p:blipFill>
        <p:spPr>
          <a:xfrm>
            <a:off x="9397137" y="2527434"/>
            <a:ext cx="2069723" cy="1089366"/>
          </a:xfrm>
          <a:prstGeom prst="rect">
            <a:avLst/>
          </a:prstGeom>
        </p:spPr>
      </p:pic>
      <p:pic>
        <p:nvPicPr>
          <p:cNvPr id="19" name="Picture 18">
            <a:extLst>
              <a:ext uri="{FF2B5EF4-FFF2-40B4-BE49-F238E27FC236}">
                <a16:creationId xmlns:a16="http://schemas.microsoft.com/office/drawing/2014/main" id="{2A60D64C-DA50-0D2E-FEAE-E0DDECB293AE}"/>
              </a:ext>
            </a:extLst>
          </p:cNvPr>
          <p:cNvPicPr>
            <a:picLocks noChangeAspect="1"/>
          </p:cNvPicPr>
          <p:nvPr/>
        </p:nvPicPr>
        <p:blipFill>
          <a:blip r:embed="rId5"/>
          <a:stretch>
            <a:fillRect/>
          </a:stretch>
        </p:blipFill>
        <p:spPr>
          <a:xfrm>
            <a:off x="9376321" y="3744026"/>
            <a:ext cx="1663700" cy="1295400"/>
          </a:xfrm>
          <a:prstGeom prst="rect">
            <a:avLst/>
          </a:prstGeom>
        </p:spPr>
      </p:pic>
      <p:pic>
        <p:nvPicPr>
          <p:cNvPr id="22" name="Picture 21">
            <a:extLst>
              <a:ext uri="{FF2B5EF4-FFF2-40B4-BE49-F238E27FC236}">
                <a16:creationId xmlns:a16="http://schemas.microsoft.com/office/drawing/2014/main" id="{A479D6EA-203D-5A86-E8E6-63D358F25528}"/>
              </a:ext>
            </a:extLst>
          </p:cNvPr>
          <p:cNvPicPr>
            <a:picLocks noChangeAspect="1"/>
          </p:cNvPicPr>
          <p:nvPr/>
        </p:nvPicPr>
        <p:blipFill>
          <a:blip r:embed="rId6"/>
          <a:srcRect l="18402" r="16450" b="10970"/>
          <a:stretch>
            <a:fillRect/>
          </a:stretch>
        </p:blipFill>
        <p:spPr>
          <a:xfrm rot="5400000">
            <a:off x="9417382" y="5102559"/>
            <a:ext cx="1623210" cy="1663700"/>
          </a:xfrm>
          <a:prstGeom prst="rect">
            <a:avLst/>
          </a:prstGeom>
        </p:spPr>
      </p:pic>
    </p:spTree>
    <p:extLst>
      <p:ext uri="{BB962C8B-B14F-4D97-AF65-F5344CB8AC3E}">
        <p14:creationId xmlns:p14="http://schemas.microsoft.com/office/powerpoint/2010/main" val="2234102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08DCBF-8340-4CDB-7AE9-569A91C4C204}"/>
              </a:ext>
            </a:extLst>
          </p:cNvPr>
          <p:cNvSpPr/>
          <p:nvPr/>
        </p:nvSpPr>
        <p:spPr>
          <a:xfrm>
            <a:off x="-1" y="0"/>
            <a:ext cx="11190515" cy="6857999"/>
          </a:xfrm>
          <a:prstGeom prst="rect">
            <a:avLst/>
          </a:prstGeom>
          <a:gradFill flip="none" rotWithShape="1">
            <a:gsLst>
              <a:gs pos="18000">
                <a:srgbClr val="3546C3"/>
              </a:gs>
              <a:gs pos="98000">
                <a:srgbClr val="FFFFFF">
                  <a:alpha val="0"/>
                </a:srgbClr>
              </a:gs>
              <a:gs pos="0">
                <a:srgbClr val="0A1EB6"/>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logo with white text and colorful stars&#10;&#10;Description automatically generated">
            <a:extLst>
              <a:ext uri="{FF2B5EF4-FFF2-40B4-BE49-F238E27FC236}">
                <a16:creationId xmlns:a16="http://schemas.microsoft.com/office/drawing/2014/main" id="{5EF0198C-5959-EA62-72A5-EDFB094F9E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72" y="-2"/>
            <a:ext cx="2765502" cy="2765502"/>
          </a:xfrm>
          <a:prstGeom prst="rect">
            <a:avLst/>
          </a:prstGeom>
        </p:spPr>
      </p:pic>
      <p:pic>
        <p:nvPicPr>
          <p:cNvPr id="6" name="Picture 5">
            <a:extLst>
              <a:ext uri="{FF2B5EF4-FFF2-40B4-BE49-F238E27FC236}">
                <a16:creationId xmlns:a16="http://schemas.microsoft.com/office/drawing/2014/main" id="{99CEB493-086A-1D20-4120-BD65C397839E}"/>
              </a:ext>
            </a:extLst>
          </p:cNvPr>
          <p:cNvPicPr>
            <a:picLocks noChangeAspect="1"/>
          </p:cNvPicPr>
          <p:nvPr/>
        </p:nvPicPr>
        <p:blipFill rotWithShape="1">
          <a:blip r:embed="rId3"/>
          <a:srcRect r="2351"/>
          <a:stretch/>
        </p:blipFill>
        <p:spPr>
          <a:xfrm>
            <a:off x="7066387" y="348419"/>
            <a:ext cx="4857764" cy="6204781"/>
          </a:xfrm>
          <a:prstGeom prst="rect">
            <a:avLst/>
          </a:prstGeom>
          <a:ln w="57150">
            <a:solidFill>
              <a:schemeClr val="accent5">
                <a:lumMod val="75000"/>
              </a:schemeClr>
            </a:solidFill>
          </a:ln>
        </p:spPr>
      </p:pic>
      <p:sp>
        <p:nvSpPr>
          <p:cNvPr id="8" name="Title 1">
            <a:extLst>
              <a:ext uri="{FF2B5EF4-FFF2-40B4-BE49-F238E27FC236}">
                <a16:creationId xmlns:a16="http://schemas.microsoft.com/office/drawing/2014/main" id="{F26C4CC2-C2FA-6F90-DE85-8BC138F0675D}"/>
              </a:ext>
            </a:extLst>
          </p:cNvPr>
          <p:cNvSpPr txBox="1">
            <a:spLocks/>
          </p:cNvSpPr>
          <p:nvPr/>
        </p:nvSpPr>
        <p:spPr>
          <a:xfrm>
            <a:off x="337460" y="1950346"/>
            <a:ext cx="6108441" cy="24072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6600" b="1" dirty="0">
                <a:solidFill>
                  <a:schemeClr val="bg1">
                    <a:lumMod val="95000"/>
                  </a:schemeClr>
                </a:solidFill>
                <a:latin typeface="Calibri" panose="020F0502020204030204" pitchFamily="34" charset="0"/>
                <a:cs typeface="Calibri" panose="020F0502020204030204" pitchFamily="34" charset="0"/>
              </a:rPr>
              <a:t>The Offley Values:</a:t>
            </a:r>
          </a:p>
        </p:txBody>
      </p:sp>
      <p:pic>
        <p:nvPicPr>
          <p:cNvPr id="11" name="Picture 10" descr="A blue and black logo&#10;&#10;Description automatically generated">
            <a:extLst>
              <a:ext uri="{FF2B5EF4-FFF2-40B4-BE49-F238E27FC236}">
                <a16:creationId xmlns:a16="http://schemas.microsoft.com/office/drawing/2014/main" id="{747F32ED-0EF9-33F0-0975-4AE60D19BC8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115575" y="6177358"/>
            <a:ext cx="1711325" cy="596265"/>
          </a:xfrm>
          <a:prstGeom prst="rect">
            <a:avLst/>
          </a:prstGeom>
        </p:spPr>
      </p:pic>
      <p:sp>
        <p:nvSpPr>
          <p:cNvPr id="12" name="Text Box 1">
            <a:extLst>
              <a:ext uri="{FF2B5EF4-FFF2-40B4-BE49-F238E27FC236}">
                <a16:creationId xmlns:a16="http://schemas.microsoft.com/office/drawing/2014/main" id="{FEE27D98-5B02-EE8C-E6E4-E9F6FC098F6F}"/>
              </a:ext>
            </a:extLst>
          </p:cNvPr>
          <p:cNvSpPr txBox="1"/>
          <p:nvPr/>
        </p:nvSpPr>
        <p:spPr>
          <a:xfrm>
            <a:off x="2411147" y="4149194"/>
            <a:ext cx="4056529" cy="566652"/>
          </a:xfrm>
          <a:prstGeom prst="rect">
            <a:avLst/>
          </a:prstGeom>
          <a:noFill/>
          <a:ln w="190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i="1" kern="100" dirty="0">
                <a:solidFill>
                  <a:schemeClr val="bg1"/>
                </a:solidFill>
                <a:effectLst/>
                <a:latin typeface="Arial Black" panose="020B0A04020102020204" pitchFamily="34" charset="0"/>
                <a:ea typeface="Calibri" panose="020F0502020204030204" pitchFamily="34" charset="0"/>
                <a:cs typeface="Dreaming Outloud Script Pro"/>
              </a:rPr>
              <a:t>“We ASPIRE to be our best”</a:t>
            </a:r>
            <a:endParaRPr lang="en-GB" sz="2400" i="1"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0422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e110c51-9ad5-449c-a5f2-9bbd6b3f4608" xsi:nil="true"/>
    <lcf76f155ced4ddcb4097134ff3c332f xmlns="7661e9f1-ec2b-4742-8862-2516fbf1b54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42FB11FF34134B850FBC586260C431" ma:contentTypeVersion="14" ma:contentTypeDescription="Create a new document." ma:contentTypeScope="" ma:versionID="98a10dbfcea988cd5b46354147a28da4">
  <xsd:schema xmlns:xsd="http://www.w3.org/2001/XMLSchema" xmlns:xs="http://www.w3.org/2001/XMLSchema" xmlns:p="http://schemas.microsoft.com/office/2006/metadata/properties" xmlns:ns2="7661e9f1-ec2b-4742-8862-2516fbf1b543" xmlns:ns3="8e110c51-9ad5-449c-a5f2-9bbd6b3f4608" targetNamespace="http://schemas.microsoft.com/office/2006/metadata/properties" ma:root="true" ma:fieldsID="995c4bf07dc82856621cd951f296638b" ns2:_="" ns3:_="">
    <xsd:import namespace="7661e9f1-ec2b-4742-8862-2516fbf1b543"/>
    <xsd:import namespace="8e110c51-9ad5-449c-a5f2-9bbd6b3f460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1e9f1-ec2b-4742-8862-2516fbf1b5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12e24ee-edd6-4961-b91e-00a7bb3a85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110c51-9ad5-449c-a5f2-9bbd6b3f460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2e1ef3b-773a-4dea-bcc7-195c3b018b2b}" ma:internalName="TaxCatchAll" ma:showField="CatchAllData" ma:web="8e110c51-9ad5-449c-a5f2-9bbd6b3f46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4D505F-F2E5-4462-BD33-B0A4494F15D0}">
  <ds:schemaRefs>
    <ds:schemaRef ds:uri="http://schemas.microsoft.com/office/2006/metadata/properties"/>
    <ds:schemaRef ds:uri="http://www.w3.org/2000/xmlns/"/>
    <ds:schemaRef ds:uri="8e110c51-9ad5-449c-a5f2-9bbd6b3f4608"/>
    <ds:schemaRef ds:uri="http://www.w3.org/2001/XMLSchema-instance"/>
    <ds:schemaRef ds:uri="7661e9f1-ec2b-4742-8862-2516fbf1b543"/>
    <ds:schemaRef ds:uri="http://schemas.microsoft.com/office/infopath/2007/PartnerControls"/>
  </ds:schemaRefs>
</ds:datastoreItem>
</file>

<file path=customXml/itemProps2.xml><?xml version="1.0" encoding="utf-8"?>
<ds:datastoreItem xmlns:ds="http://schemas.openxmlformats.org/officeDocument/2006/customXml" ds:itemID="{3C9FDC8E-470D-46EC-B3DC-CA4669D887C5}">
  <ds:schemaRefs>
    <ds:schemaRef ds:uri="http://schemas.microsoft.com/sharepoint/v3/contenttype/forms"/>
  </ds:schemaRefs>
</ds:datastoreItem>
</file>

<file path=customXml/itemProps3.xml><?xml version="1.0" encoding="utf-8"?>
<ds:datastoreItem xmlns:ds="http://schemas.openxmlformats.org/officeDocument/2006/customXml" ds:itemID="{1C1EF7F8-8FCC-4848-9DAB-AE552A92D713}">
  <ds:schemaRefs>
    <ds:schemaRef ds:uri="http://schemas.microsoft.com/office/2006/metadata/contentType"/>
    <ds:schemaRef ds:uri="http://schemas.microsoft.com/office/2006/metadata/properties/metaAttributes"/>
    <ds:schemaRef ds:uri="http://www.w3.org/2000/xmlns/"/>
    <ds:schemaRef ds:uri="http://www.w3.org/2001/XMLSchema"/>
    <ds:schemaRef ds:uri="7661e9f1-ec2b-4742-8862-2516fbf1b543"/>
    <ds:schemaRef ds:uri="8e110c51-9ad5-449c-a5f2-9bbd6b3f4608"/>
  </ds:schemaRefs>
</ds:datastoreItem>
</file>

<file path=docProps/app.xml><?xml version="1.0" encoding="utf-8"?>
<Properties xmlns="http://schemas.openxmlformats.org/officeDocument/2006/extended-properties" xmlns:vt="http://schemas.openxmlformats.org/officeDocument/2006/docPropsVTypes">
  <TotalTime>5533</TotalTime>
  <Words>1232</Words>
  <Application>Microsoft Office PowerPoint</Application>
  <PresentationFormat>Widescreen</PresentationFormat>
  <Paragraphs>94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Meet The Teacher Y2 Autumn 2026</vt:lpstr>
      <vt:lpstr>Overview of the Year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Offley Primary Academy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EYFS &amp; KS2  Awards Evening</dc:title>
  <dc:creator>Nikki Casey</dc:creator>
  <cp:lastModifiedBy>Natasha Forrester</cp:lastModifiedBy>
  <cp:revision>496</cp:revision>
  <dcterms:created xsi:type="dcterms:W3CDTF">2024-07-08T13:54:05Z</dcterms:created>
  <dcterms:modified xsi:type="dcterms:W3CDTF">2026-09-08T21:47:41Z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0x010100E842FB11FF34134B850FBC586260C431</vt:lpwstr>
  </property>
  <property fmtid="{D5CDD505-2E9C-101B-9397-08002B2CF9AE}" pid="3" name="MediaServiceImageTags">
    <vt:lpwstr/>
  </property>
</Properties>
</file>